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7.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8.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5"/>
  </p:notesMasterIdLst>
  <p:sldIdLst>
    <p:sldId id="256" r:id="rId2"/>
    <p:sldId id="257" r:id="rId3"/>
    <p:sldId id="263" r:id="rId4"/>
    <p:sldId id="258" r:id="rId5"/>
    <p:sldId id="259" r:id="rId6"/>
    <p:sldId id="264" r:id="rId7"/>
    <p:sldId id="265" r:id="rId8"/>
    <p:sldId id="266" r:id="rId9"/>
    <p:sldId id="271" r:id="rId10"/>
    <p:sldId id="260" r:id="rId11"/>
    <p:sldId id="272" r:id="rId12"/>
    <p:sldId id="267" r:id="rId13"/>
    <p:sldId id="273" r:id="rId14"/>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E9A04"/>
    <a:srgbClr val="009999"/>
    <a:srgbClr val="00CC99"/>
    <a:srgbClr val="C8364E"/>
    <a:srgbClr val="FF5757"/>
    <a:srgbClr val="15608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9650" autoAdjust="0"/>
  </p:normalViewPr>
  <p:slideViewPr>
    <p:cSldViewPr snapToGrid="0">
      <p:cViewPr varScale="1">
        <p:scale>
          <a:sx n="88" d="100"/>
          <a:sy n="88" d="100"/>
        </p:scale>
        <p:origin x="1434"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rts/_rels/chart1.xml.rels><?xml version="1.0" encoding="UTF-8" standalone="yes"?>
<Relationships xmlns="http://schemas.openxmlformats.org/package/2006/relationships"><Relationship Id="rId3" Type="http://schemas.openxmlformats.org/officeDocument/2006/relationships/oleObject" Target="file:///\\whqhome01p\home$\aswigris\docs\Projects\Abstracts,%20Presentations\GEER%202025\DataforPCA_GEER.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whqhome01p\home$\aswigris\docs\Projects\Abstracts,%20Presentations\GEER%202025\DataforPCA_GEER.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whqhome01p\home$\aswigris\docs\Projects\Abstracts,%20Presentations\GEER%202025\DataforPCA_GEER.xlsx" TargetMode="External"/><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[DataforPCA_GEER.xlsx]Sheet2!PivotTable13</c:name>
    <c:fmtId val="5"/>
  </c:pivotSource>
  <c:chart>
    <c:title>
      <c:tx>
        <c:rich>
          <a:bodyPr rot="0" spcFirstLastPara="1" vertOverflow="ellipsis" vert="horz" wrap="square" anchor="ctr" anchorCtr="1"/>
          <a:lstStyle/>
          <a:p>
            <a:pPr>
              <a:defRPr sz="2400" b="1" i="0" u="none" strike="noStrike" kern="1200" spc="0" baseline="0">
                <a:solidFill>
                  <a:schemeClr val="tx1"/>
                </a:solidFill>
                <a:latin typeface="Calibri" panose="020F0502020204030204" pitchFamily="34" charset="0"/>
                <a:ea typeface="Calibri" panose="020F0502020204030204" pitchFamily="34" charset="0"/>
                <a:cs typeface="Calibri" panose="020F0502020204030204" pitchFamily="34" charset="0"/>
              </a:defRPr>
            </a:pPr>
            <a:r>
              <a:rPr lang="en-US" dirty="0"/>
              <a:t>Average Monthly Phytoplankton Biomass</a:t>
            </a:r>
          </a:p>
        </c:rich>
      </c:tx>
      <c:overlay val="0"/>
      <c:spPr>
        <a:noFill/>
        <a:ln>
          <a:noFill/>
        </a:ln>
        <a:effectLst/>
      </c:spPr>
      <c:txPr>
        <a:bodyPr rot="0" spcFirstLastPara="1" vertOverflow="ellipsis" vert="horz" wrap="square" anchor="ctr" anchorCtr="1"/>
        <a:lstStyle/>
        <a:p>
          <a:pPr>
            <a:defRPr sz="2400" b="1" i="0" u="none" strike="noStrike" kern="1200" spc="0" baseline="0">
              <a:solidFill>
                <a:schemeClr val="tx1"/>
              </a:solidFill>
              <a:latin typeface="Calibri" panose="020F0502020204030204" pitchFamily="34" charset="0"/>
              <a:ea typeface="Calibri" panose="020F0502020204030204" pitchFamily="34" charset="0"/>
              <a:cs typeface="Calibri" panose="020F0502020204030204" pitchFamily="34" charset="0"/>
            </a:defRPr>
          </a:pPr>
          <a:endParaRPr lang="en-US"/>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Sheet2!$B$80</c:f>
              <c:strCache>
                <c:ptCount val="1"/>
                <c:pt idx="0">
                  <c:v>Total</c:v>
                </c:pt>
              </c:strCache>
            </c:strRef>
          </c:tx>
          <c:spPr>
            <a:solidFill>
              <a:schemeClr val="accent1"/>
            </a:solidFill>
            <a:ln>
              <a:noFill/>
            </a:ln>
            <a:effectLst/>
          </c:spPr>
          <c:invertIfNegative val="0"/>
          <c:cat>
            <c:strRef>
              <c:f>Sheet2!$A$81:$A$93</c:f>
              <c:strCache>
                <c:ptCount val="12"/>
                <c:pt idx="0">
                  <c:v>January</c:v>
                </c:pt>
                <c:pt idx="1">
                  <c:v>February</c:v>
                </c:pt>
                <c:pt idx="2">
                  <c:v>March</c:v>
                </c:pt>
                <c:pt idx="3">
                  <c:v>April</c:v>
                </c:pt>
                <c:pt idx="4">
                  <c:v>May</c:v>
                </c:pt>
                <c:pt idx="5">
                  <c:v>June</c:v>
                </c:pt>
                <c:pt idx="6">
                  <c:v>July</c:v>
                </c:pt>
                <c:pt idx="7">
                  <c:v>August</c:v>
                </c:pt>
                <c:pt idx="8">
                  <c:v>September</c:v>
                </c:pt>
                <c:pt idx="9">
                  <c:v>October</c:v>
                </c:pt>
                <c:pt idx="10">
                  <c:v>November</c:v>
                </c:pt>
                <c:pt idx="11">
                  <c:v>December</c:v>
                </c:pt>
              </c:strCache>
            </c:strRef>
          </c:cat>
          <c:val>
            <c:numRef>
              <c:f>Sheet2!$B$81:$B$93</c:f>
              <c:numCache>
                <c:formatCode>General</c:formatCode>
                <c:ptCount val="12"/>
                <c:pt idx="0">
                  <c:v>8.9700000000000006</c:v>
                </c:pt>
                <c:pt idx="1">
                  <c:v>12.074999999999999</c:v>
                </c:pt>
                <c:pt idx="2">
                  <c:v>13.258749999999999</c:v>
                </c:pt>
                <c:pt idx="3">
                  <c:v>26.217500000000001</c:v>
                </c:pt>
                <c:pt idx="4">
                  <c:v>18.0625</c:v>
                </c:pt>
                <c:pt idx="5">
                  <c:v>52</c:v>
                </c:pt>
                <c:pt idx="6">
                  <c:v>59.512500000000003</c:v>
                </c:pt>
                <c:pt idx="7">
                  <c:v>31.0975</c:v>
                </c:pt>
                <c:pt idx="8">
                  <c:v>31.047499999999999</c:v>
                </c:pt>
                <c:pt idx="9">
                  <c:v>21.498749999999994</c:v>
                </c:pt>
                <c:pt idx="10">
                  <c:v>17.111249999999998</c:v>
                </c:pt>
                <c:pt idx="11">
                  <c:v>14.865</c:v>
                </c:pt>
              </c:numCache>
            </c:numRef>
          </c:val>
          <c:extLst>
            <c:ext xmlns:c16="http://schemas.microsoft.com/office/drawing/2014/chart" uri="{C3380CC4-5D6E-409C-BE32-E72D297353CC}">
              <c16:uniqueId val="{00000000-FDAB-4BC2-9970-D5D2EA3324BA}"/>
            </c:ext>
          </c:extLst>
        </c:ser>
        <c:dLbls>
          <c:showLegendKey val="0"/>
          <c:showVal val="0"/>
          <c:showCatName val="0"/>
          <c:showSerName val="0"/>
          <c:showPercent val="0"/>
          <c:showBubbleSize val="0"/>
        </c:dLbls>
        <c:gapWidth val="219"/>
        <c:overlap val="-27"/>
        <c:axId val="522872168"/>
        <c:axId val="522866768"/>
      </c:barChart>
      <c:catAx>
        <c:axId val="522872168"/>
        <c:scaling>
          <c:orientation val="minMax"/>
        </c:scaling>
        <c:delete val="0"/>
        <c:axPos val="b"/>
        <c:title>
          <c:tx>
            <c:rich>
              <a:bodyPr rot="0" spcFirstLastPara="1" vertOverflow="ellipsis" vert="horz" wrap="square" anchor="ctr" anchorCtr="1"/>
              <a:lstStyle/>
              <a:p>
                <a:pPr>
                  <a:defRPr sz="2000" b="1" i="0" u="none" strike="noStrike" kern="1200" baseline="0">
                    <a:solidFill>
                      <a:schemeClr val="tx1"/>
                    </a:solidFill>
                    <a:latin typeface="Calibri" panose="020F0502020204030204" pitchFamily="34" charset="0"/>
                    <a:ea typeface="Calibri" panose="020F0502020204030204" pitchFamily="34" charset="0"/>
                    <a:cs typeface="Calibri" panose="020F0502020204030204" pitchFamily="34" charset="0"/>
                  </a:defRPr>
                </a:pPr>
                <a:r>
                  <a:rPr lang="en-US"/>
                  <a:t>Month</a:t>
                </a:r>
              </a:p>
            </c:rich>
          </c:tx>
          <c:overlay val="0"/>
          <c:spPr>
            <a:noFill/>
            <a:ln>
              <a:noFill/>
            </a:ln>
            <a:effectLst/>
          </c:spPr>
          <c:txPr>
            <a:bodyPr rot="0" spcFirstLastPara="1" vertOverflow="ellipsis" vert="horz" wrap="square" anchor="ctr" anchorCtr="1"/>
            <a:lstStyle/>
            <a:p>
              <a:pPr>
                <a:defRPr sz="2000" b="1" i="0" u="none" strike="noStrike" kern="1200" baseline="0">
                  <a:solidFill>
                    <a:schemeClr val="tx1"/>
                  </a:solidFill>
                  <a:latin typeface="Calibri" panose="020F0502020204030204" pitchFamily="34" charset="0"/>
                  <a:ea typeface="Calibri" panose="020F0502020204030204" pitchFamily="34" charset="0"/>
                  <a:cs typeface="Calibri" panose="020F0502020204030204" pitchFamily="34" charset="0"/>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1" i="0" u="none" strike="noStrike" kern="1200" baseline="0">
                <a:solidFill>
                  <a:schemeClr val="tx1"/>
                </a:solidFill>
                <a:latin typeface="Calibri" panose="020F0502020204030204" pitchFamily="34" charset="0"/>
                <a:ea typeface="Calibri" panose="020F0502020204030204" pitchFamily="34" charset="0"/>
                <a:cs typeface="Calibri" panose="020F0502020204030204" pitchFamily="34" charset="0"/>
              </a:defRPr>
            </a:pPr>
            <a:endParaRPr lang="en-US"/>
          </a:p>
        </c:txPr>
        <c:crossAx val="522866768"/>
        <c:crosses val="autoZero"/>
        <c:auto val="1"/>
        <c:lblAlgn val="ctr"/>
        <c:lblOffset val="100"/>
        <c:noMultiLvlLbl val="0"/>
      </c:catAx>
      <c:valAx>
        <c:axId val="52286676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000" b="1" i="0" u="none" strike="noStrike" kern="1200" baseline="0">
                    <a:solidFill>
                      <a:schemeClr val="tx1"/>
                    </a:solidFill>
                    <a:latin typeface="Calibri" panose="020F0502020204030204" pitchFamily="34" charset="0"/>
                    <a:ea typeface="Calibri" panose="020F0502020204030204" pitchFamily="34" charset="0"/>
                    <a:cs typeface="Calibri" panose="020F0502020204030204" pitchFamily="34" charset="0"/>
                  </a:defRPr>
                </a:pPr>
                <a:r>
                  <a:rPr lang="en-US" dirty="0"/>
                  <a:t>Chlorophyll-</a:t>
                </a:r>
                <a:r>
                  <a:rPr lang="en-US" i="1" dirty="0"/>
                  <a:t>a</a:t>
                </a:r>
                <a:r>
                  <a:rPr lang="en-US" dirty="0"/>
                  <a:t> (µg/L)</a:t>
                </a:r>
              </a:p>
            </c:rich>
          </c:tx>
          <c:overlay val="0"/>
          <c:spPr>
            <a:noFill/>
            <a:ln>
              <a:noFill/>
            </a:ln>
            <a:effectLst/>
          </c:spPr>
          <c:txPr>
            <a:bodyPr rot="-5400000" spcFirstLastPara="1" vertOverflow="ellipsis" vert="horz" wrap="square" anchor="ctr" anchorCtr="1"/>
            <a:lstStyle/>
            <a:p>
              <a:pPr>
                <a:defRPr sz="2000" b="1" i="0" u="none" strike="noStrike" kern="1200" baseline="0">
                  <a:solidFill>
                    <a:schemeClr val="tx1"/>
                  </a:solidFill>
                  <a:latin typeface="Calibri" panose="020F0502020204030204" pitchFamily="34" charset="0"/>
                  <a:ea typeface="Calibri" panose="020F0502020204030204" pitchFamily="34" charset="0"/>
                  <a:cs typeface="Calibri" panose="020F0502020204030204" pitchFamily="34" charset="0"/>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000" b="1" i="0" u="none" strike="noStrike" kern="1200" baseline="0">
                <a:solidFill>
                  <a:schemeClr val="tx1"/>
                </a:solidFill>
                <a:latin typeface="Calibri" panose="020F0502020204030204" pitchFamily="34" charset="0"/>
                <a:ea typeface="Calibri" panose="020F0502020204030204" pitchFamily="34" charset="0"/>
                <a:cs typeface="Calibri" panose="020F0502020204030204" pitchFamily="34" charset="0"/>
              </a:defRPr>
            </a:pPr>
            <a:endParaRPr lang="en-US"/>
          </a:p>
        </c:txPr>
        <c:crossAx val="52287216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2000" b="1">
          <a:solidFill>
            <a:schemeClr val="tx1"/>
          </a:solidFill>
          <a:latin typeface="Calibri" panose="020F0502020204030204" pitchFamily="34" charset="0"/>
          <a:ea typeface="Calibri" panose="020F0502020204030204" pitchFamily="34" charset="0"/>
          <a:cs typeface="Calibri" panose="020F0502020204030204" pitchFamily="34" charset="0"/>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Visible val="1"/>
      </c14:pivotOptions>
    </c:ext>
    <c:ext xmlns:c16="http://schemas.microsoft.com/office/drawing/2014/chart" uri="{E28EC0CA-F0BB-4C9C-879D-F8772B89E7AC}">
      <c16:pivotOptions16>
        <c16:showExpandCollapseFieldButtons val="1"/>
      </c16:pivotOptions16>
    </c:ext>
  </c:extLst>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[DataforPCA_GEER.xlsx]Sheet2!PivotTable14</c:name>
    <c:fmtId val="4"/>
  </c:pivotSource>
  <c:chart>
    <c:title>
      <c:tx>
        <c:rich>
          <a:bodyPr rot="0" spcFirstLastPara="1" vertOverflow="ellipsis" vert="horz" wrap="square" anchor="ctr" anchorCtr="1"/>
          <a:lstStyle/>
          <a:p>
            <a:pPr>
              <a:defRPr sz="2160" b="1" i="0" u="none" strike="noStrike" kern="1200" spc="0" baseline="0">
                <a:solidFill>
                  <a:schemeClr val="tx1"/>
                </a:solidFill>
                <a:latin typeface="Calibri" panose="020F0502020204030204" pitchFamily="34" charset="0"/>
                <a:ea typeface="Calibri" panose="020F0502020204030204" pitchFamily="34" charset="0"/>
                <a:cs typeface="Calibri" panose="020F0502020204030204" pitchFamily="34" charset="0"/>
              </a:defRPr>
            </a:pPr>
            <a:r>
              <a:rPr lang="en-US"/>
              <a:t>Average Monthly Microzooplankton Biomass</a:t>
            </a:r>
          </a:p>
        </c:rich>
      </c:tx>
      <c:overlay val="0"/>
      <c:spPr>
        <a:noFill/>
        <a:ln>
          <a:noFill/>
        </a:ln>
        <a:effectLst/>
      </c:spPr>
      <c:txPr>
        <a:bodyPr rot="0" spcFirstLastPara="1" vertOverflow="ellipsis" vert="horz" wrap="square" anchor="ctr" anchorCtr="1"/>
        <a:lstStyle/>
        <a:p>
          <a:pPr>
            <a:defRPr sz="2160" b="1" i="0" u="none" strike="noStrike" kern="1200" spc="0" baseline="0">
              <a:solidFill>
                <a:schemeClr val="tx1"/>
              </a:solidFill>
              <a:latin typeface="Calibri" panose="020F0502020204030204" pitchFamily="34" charset="0"/>
              <a:ea typeface="Calibri" panose="020F0502020204030204" pitchFamily="34" charset="0"/>
              <a:cs typeface="Calibri" panose="020F0502020204030204" pitchFamily="34" charset="0"/>
            </a:defRPr>
          </a:pPr>
          <a:endParaRPr lang="en-US"/>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Sheet2!$B$104</c:f>
              <c:strCache>
                <c:ptCount val="1"/>
                <c:pt idx="0">
                  <c:v>Total</c:v>
                </c:pt>
              </c:strCache>
            </c:strRef>
          </c:tx>
          <c:spPr>
            <a:solidFill>
              <a:schemeClr val="accent1"/>
            </a:solidFill>
            <a:ln>
              <a:noFill/>
            </a:ln>
            <a:effectLst/>
          </c:spPr>
          <c:invertIfNegative val="0"/>
          <c:cat>
            <c:strRef>
              <c:f>Sheet2!$A$105:$A$117</c:f>
              <c:strCache>
                <c:ptCount val="12"/>
                <c:pt idx="0">
                  <c:v>January</c:v>
                </c:pt>
                <c:pt idx="1">
                  <c:v>February</c:v>
                </c:pt>
                <c:pt idx="2">
                  <c:v>March</c:v>
                </c:pt>
                <c:pt idx="3">
                  <c:v>April</c:v>
                </c:pt>
                <c:pt idx="4">
                  <c:v>May</c:v>
                </c:pt>
                <c:pt idx="5">
                  <c:v>June</c:v>
                </c:pt>
                <c:pt idx="6">
                  <c:v>July</c:v>
                </c:pt>
                <c:pt idx="7">
                  <c:v>August</c:v>
                </c:pt>
                <c:pt idx="8">
                  <c:v>September</c:v>
                </c:pt>
                <c:pt idx="9">
                  <c:v>October</c:v>
                </c:pt>
                <c:pt idx="10">
                  <c:v>November</c:v>
                </c:pt>
                <c:pt idx="11">
                  <c:v>December</c:v>
                </c:pt>
              </c:strCache>
            </c:strRef>
          </c:cat>
          <c:val>
            <c:numRef>
              <c:f>Sheet2!$B$105:$B$117</c:f>
              <c:numCache>
                <c:formatCode>General</c:formatCode>
                <c:ptCount val="12"/>
                <c:pt idx="0">
                  <c:v>3.1350593056213749</c:v>
                </c:pt>
                <c:pt idx="1">
                  <c:v>7.0812475815517351</c:v>
                </c:pt>
                <c:pt idx="2">
                  <c:v>5.6189046315201869</c:v>
                </c:pt>
                <c:pt idx="3">
                  <c:v>5.4123852477785093</c:v>
                </c:pt>
                <c:pt idx="4">
                  <c:v>9.5930091851882171</c:v>
                </c:pt>
                <c:pt idx="5">
                  <c:v>16.061772877313697</c:v>
                </c:pt>
                <c:pt idx="6">
                  <c:v>11.511865087335851</c:v>
                </c:pt>
                <c:pt idx="7">
                  <c:v>8.5328563824069299</c:v>
                </c:pt>
                <c:pt idx="8">
                  <c:v>9.3793361114892235</c:v>
                </c:pt>
                <c:pt idx="9">
                  <c:v>3.7595913804429291</c:v>
                </c:pt>
                <c:pt idx="10">
                  <c:v>3.385080374525312</c:v>
                </c:pt>
                <c:pt idx="11">
                  <c:v>4.0918150452033846</c:v>
                </c:pt>
              </c:numCache>
            </c:numRef>
          </c:val>
          <c:extLst>
            <c:ext xmlns:c16="http://schemas.microsoft.com/office/drawing/2014/chart" uri="{C3380CC4-5D6E-409C-BE32-E72D297353CC}">
              <c16:uniqueId val="{00000000-F513-412D-9998-9D384EB65BD9}"/>
            </c:ext>
          </c:extLst>
        </c:ser>
        <c:dLbls>
          <c:showLegendKey val="0"/>
          <c:showVal val="0"/>
          <c:showCatName val="0"/>
          <c:showSerName val="0"/>
          <c:showPercent val="0"/>
          <c:showBubbleSize val="0"/>
        </c:dLbls>
        <c:gapWidth val="219"/>
        <c:overlap val="-27"/>
        <c:axId val="522892328"/>
        <c:axId val="522888728"/>
      </c:barChart>
      <c:catAx>
        <c:axId val="522892328"/>
        <c:scaling>
          <c:orientation val="minMax"/>
        </c:scaling>
        <c:delete val="0"/>
        <c:axPos val="b"/>
        <c:title>
          <c:tx>
            <c:rich>
              <a:bodyPr rot="0" spcFirstLastPara="1" vertOverflow="ellipsis" vert="horz" wrap="square" anchor="ctr" anchorCtr="1"/>
              <a:lstStyle/>
              <a:p>
                <a:pPr>
                  <a:defRPr sz="1800" b="1" i="0" u="none" strike="noStrike" kern="1200" baseline="0">
                    <a:solidFill>
                      <a:schemeClr val="tx1"/>
                    </a:solidFill>
                    <a:latin typeface="Calibri" panose="020F0502020204030204" pitchFamily="34" charset="0"/>
                    <a:ea typeface="Calibri" panose="020F0502020204030204" pitchFamily="34" charset="0"/>
                    <a:cs typeface="Calibri" panose="020F0502020204030204" pitchFamily="34" charset="0"/>
                  </a:defRPr>
                </a:pPr>
                <a:r>
                  <a:rPr lang="en-US"/>
                  <a:t>Month</a:t>
                </a:r>
              </a:p>
            </c:rich>
          </c:tx>
          <c:overlay val="0"/>
          <c:spPr>
            <a:noFill/>
            <a:ln>
              <a:noFill/>
            </a:ln>
            <a:effectLst/>
          </c:spPr>
          <c:txPr>
            <a:bodyPr rot="0" spcFirstLastPara="1" vertOverflow="ellipsis" vert="horz" wrap="square" anchor="ctr" anchorCtr="1"/>
            <a:lstStyle/>
            <a:p>
              <a:pPr>
                <a:defRPr sz="1800" b="1" i="0" u="none" strike="noStrike" kern="1200" baseline="0">
                  <a:solidFill>
                    <a:schemeClr val="tx1"/>
                  </a:solidFill>
                  <a:latin typeface="Calibri" panose="020F0502020204030204" pitchFamily="34" charset="0"/>
                  <a:ea typeface="Calibri" panose="020F0502020204030204" pitchFamily="34" charset="0"/>
                  <a:cs typeface="Calibri" panose="020F0502020204030204" pitchFamily="34" charset="0"/>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1" i="0" u="none" strike="noStrike" kern="1200" baseline="0">
                <a:solidFill>
                  <a:schemeClr val="tx1"/>
                </a:solidFill>
                <a:latin typeface="Calibri" panose="020F0502020204030204" pitchFamily="34" charset="0"/>
                <a:ea typeface="Calibri" panose="020F0502020204030204" pitchFamily="34" charset="0"/>
                <a:cs typeface="Calibri" panose="020F0502020204030204" pitchFamily="34" charset="0"/>
              </a:defRPr>
            </a:pPr>
            <a:endParaRPr lang="en-US"/>
          </a:p>
        </c:txPr>
        <c:crossAx val="522888728"/>
        <c:crosses val="autoZero"/>
        <c:auto val="1"/>
        <c:lblAlgn val="ctr"/>
        <c:lblOffset val="100"/>
        <c:noMultiLvlLbl val="0"/>
      </c:catAx>
      <c:valAx>
        <c:axId val="52288872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800" b="1" i="0" u="none" strike="noStrike" kern="1200" baseline="0">
                    <a:solidFill>
                      <a:schemeClr val="tx1"/>
                    </a:solidFill>
                    <a:latin typeface="Calibri" panose="020F0502020204030204" pitchFamily="34" charset="0"/>
                    <a:ea typeface="Calibri" panose="020F0502020204030204" pitchFamily="34" charset="0"/>
                    <a:cs typeface="Calibri" panose="020F0502020204030204" pitchFamily="34" charset="0"/>
                  </a:defRPr>
                </a:pPr>
                <a:r>
                  <a:rPr lang="en-US" dirty="0"/>
                  <a:t>Biomass (µg D.W./L)</a:t>
                </a:r>
              </a:p>
            </c:rich>
          </c:tx>
          <c:overlay val="0"/>
          <c:spPr>
            <a:noFill/>
            <a:ln>
              <a:noFill/>
            </a:ln>
            <a:effectLst/>
          </c:spPr>
          <c:txPr>
            <a:bodyPr rot="-5400000" spcFirstLastPara="1" vertOverflow="ellipsis" vert="horz" wrap="square" anchor="ctr" anchorCtr="1"/>
            <a:lstStyle/>
            <a:p>
              <a:pPr>
                <a:defRPr sz="1800" b="1" i="0" u="none" strike="noStrike" kern="1200" baseline="0">
                  <a:solidFill>
                    <a:schemeClr val="tx1"/>
                  </a:solidFill>
                  <a:latin typeface="Calibri" panose="020F0502020204030204" pitchFamily="34" charset="0"/>
                  <a:ea typeface="Calibri" panose="020F0502020204030204" pitchFamily="34" charset="0"/>
                  <a:cs typeface="Calibri" panose="020F0502020204030204" pitchFamily="34" charset="0"/>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800" b="1" i="0" u="none" strike="noStrike" kern="1200" baseline="0">
                <a:solidFill>
                  <a:schemeClr val="tx1"/>
                </a:solidFill>
                <a:latin typeface="Calibri" panose="020F0502020204030204" pitchFamily="34" charset="0"/>
                <a:ea typeface="Calibri" panose="020F0502020204030204" pitchFamily="34" charset="0"/>
                <a:cs typeface="Calibri" panose="020F0502020204030204" pitchFamily="34" charset="0"/>
              </a:defRPr>
            </a:pPr>
            <a:endParaRPr lang="en-US"/>
          </a:p>
        </c:txPr>
        <c:crossAx val="52289232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800" b="1">
          <a:solidFill>
            <a:schemeClr val="tx1"/>
          </a:solidFill>
          <a:latin typeface="Calibri" panose="020F0502020204030204" pitchFamily="34" charset="0"/>
          <a:ea typeface="Calibri" panose="020F0502020204030204" pitchFamily="34" charset="0"/>
          <a:cs typeface="Calibri" panose="020F0502020204030204" pitchFamily="34" charset="0"/>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Visible val="1"/>
      </c14:pivotOptions>
    </c:ext>
    <c:ext xmlns:c16="http://schemas.microsoft.com/office/drawing/2014/chart" uri="{E28EC0CA-F0BB-4C9C-879D-F8772B89E7AC}">
      <c16:pivotOptions16>
        <c16:showExpandCollapseFieldButtons val="1"/>
      </c16:pivotOptions16>
    </c:ext>
  </c:extLst>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[DataforPCA_GEER.xlsx]Sheet2!PivotTable15</c:name>
    <c:fmtId val="5"/>
  </c:pivotSource>
  <c:chart>
    <c:title>
      <c:tx>
        <c:rich>
          <a:bodyPr rot="0" spcFirstLastPara="1" vertOverflow="ellipsis" vert="horz" wrap="square" anchor="ctr" anchorCtr="1"/>
          <a:lstStyle/>
          <a:p>
            <a:pPr>
              <a:defRPr sz="2160" b="1" i="0" u="none" strike="noStrike" kern="1200" spc="0" baseline="0">
                <a:solidFill>
                  <a:schemeClr val="tx1"/>
                </a:solidFill>
                <a:latin typeface="Calibri" panose="020F0502020204030204" pitchFamily="34" charset="0"/>
                <a:ea typeface="Calibri" panose="020F0502020204030204" pitchFamily="34" charset="0"/>
                <a:cs typeface="Calibri" panose="020F0502020204030204" pitchFamily="34" charset="0"/>
              </a:defRPr>
            </a:pPr>
            <a:r>
              <a:rPr lang="en-US"/>
              <a:t>Average Monthly Macrozooplankton Biomass</a:t>
            </a:r>
          </a:p>
        </c:rich>
      </c:tx>
      <c:overlay val="0"/>
      <c:spPr>
        <a:noFill/>
        <a:ln>
          <a:noFill/>
        </a:ln>
        <a:effectLst/>
      </c:spPr>
      <c:txPr>
        <a:bodyPr rot="0" spcFirstLastPara="1" vertOverflow="ellipsis" vert="horz" wrap="square" anchor="ctr" anchorCtr="1"/>
        <a:lstStyle/>
        <a:p>
          <a:pPr>
            <a:defRPr sz="2160" b="1" i="0" u="none" strike="noStrike" kern="1200" spc="0" baseline="0">
              <a:solidFill>
                <a:schemeClr val="tx1"/>
              </a:solidFill>
              <a:latin typeface="Calibri" panose="020F0502020204030204" pitchFamily="34" charset="0"/>
              <a:ea typeface="Calibri" panose="020F0502020204030204" pitchFamily="34" charset="0"/>
              <a:cs typeface="Calibri" panose="020F0502020204030204" pitchFamily="34" charset="0"/>
            </a:defRPr>
          </a:pPr>
          <a:endParaRPr lang="en-US"/>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Sheet2!$B$124</c:f>
              <c:strCache>
                <c:ptCount val="1"/>
                <c:pt idx="0">
                  <c:v>Total</c:v>
                </c:pt>
              </c:strCache>
            </c:strRef>
          </c:tx>
          <c:spPr>
            <a:solidFill>
              <a:schemeClr val="accent1"/>
            </a:solidFill>
            <a:ln>
              <a:noFill/>
            </a:ln>
            <a:effectLst/>
          </c:spPr>
          <c:invertIfNegative val="0"/>
          <c:dPt>
            <c:idx val="0"/>
            <c:invertIfNegative val="0"/>
            <c:bubble3D val="0"/>
            <c:spPr>
              <a:solidFill>
                <a:schemeClr val="accent1"/>
              </a:solidFill>
              <a:ln>
                <a:noFill/>
              </a:ln>
              <a:effectLst/>
            </c:spPr>
            <c:extLst>
              <c:ext xmlns:c16="http://schemas.microsoft.com/office/drawing/2014/chart" uri="{C3380CC4-5D6E-409C-BE32-E72D297353CC}">
                <c16:uniqueId val="{00000000-A27B-4446-ADC4-DEA7CE968144}"/>
              </c:ext>
            </c:extLst>
          </c:dPt>
          <c:dPt>
            <c:idx val="1"/>
            <c:invertIfNegative val="0"/>
            <c:bubble3D val="0"/>
            <c:spPr>
              <a:solidFill>
                <a:schemeClr val="accent1"/>
              </a:solidFill>
              <a:ln>
                <a:noFill/>
              </a:ln>
              <a:effectLst/>
            </c:spPr>
            <c:extLst>
              <c:ext xmlns:c16="http://schemas.microsoft.com/office/drawing/2014/chart" uri="{C3380CC4-5D6E-409C-BE32-E72D297353CC}">
                <c16:uniqueId val="{00000001-A27B-4446-ADC4-DEA7CE968144}"/>
              </c:ext>
            </c:extLst>
          </c:dPt>
          <c:dPt>
            <c:idx val="2"/>
            <c:invertIfNegative val="0"/>
            <c:bubble3D val="0"/>
            <c:spPr>
              <a:solidFill>
                <a:schemeClr val="accent1"/>
              </a:solidFill>
              <a:ln>
                <a:noFill/>
              </a:ln>
              <a:effectLst/>
            </c:spPr>
            <c:extLst>
              <c:ext xmlns:c16="http://schemas.microsoft.com/office/drawing/2014/chart" uri="{C3380CC4-5D6E-409C-BE32-E72D297353CC}">
                <c16:uniqueId val="{00000006-A27B-4446-ADC4-DEA7CE968144}"/>
              </c:ext>
            </c:extLst>
          </c:dPt>
          <c:dPt>
            <c:idx val="3"/>
            <c:invertIfNegative val="0"/>
            <c:bubble3D val="0"/>
            <c:spPr>
              <a:solidFill>
                <a:schemeClr val="accent1"/>
              </a:solidFill>
              <a:ln>
                <a:noFill/>
              </a:ln>
              <a:effectLst/>
            </c:spPr>
            <c:extLst>
              <c:ext xmlns:c16="http://schemas.microsoft.com/office/drawing/2014/chart" uri="{C3380CC4-5D6E-409C-BE32-E72D297353CC}">
                <c16:uniqueId val="{00000007-A27B-4446-ADC4-DEA7CE968144}"/>
              </c:ext>
            </c:extLst>
          </c:dPt>
          <c:dPt>
            <c:idx val="4"/>
            <c:invertIfNegative val="0"/>
            <c:bubble3D val="0"/>
            <c:spPr>
              <a:solidFill>
                <a:schemeClr val="accent1"/>
              </a:solidFill>
              <a:ln>
                <a:noFill/>
              </a:ln>
              <a:effectLst/>
            </c:spPr>
            <c:extLst>
              <c:ext xmlns:c16="http://schemas.microsoft.com/office/drawing/2014/chart" uri="{C3380CC4-5D6E-409C-BE32-E72D297353CC}">
                <c16:uniqueId val="{00000008-A27B-4446-ADC4-DEA7CE968144}"/>
              </c:ext>
            </c:extLst>
          </c:dPt>
          <c:dPt>
            <c:idx val="5"/>
            <c:invertIfNegative val="0"/>
            <c:bubble3D val="0"/>
            <c:spPr>
              <a:solidFill>
                <a:schemeClr val="accent1"/>
              </a:solidFill>
              <a:ln>
                <a:solidFill>
                  <a:schemeClr val="accent1"/>
                </a:solidFill>
              </a:ln>
              <a:effectLst/>
            </c:spPr>
            <c:extLst>
              <c:ext xmlns:c16="http://schemas.microsoft.com/office/drawing/2014/chart" uri="{C3380CC4-5D6E-409C-BE32-E72D297353CC}">
                <c16:uniqueId val="{00000003-A27B-4446-ADC4-DEA7CE968144}"/>
              </c:ext>
            </c:extLst>
          </c:dPt>
          <c:dPt>
            <c:idx val="6"/>
            <c:invertIfNegative val="0"/>
            <c:bubble3D val="0"/>
            <c:spPr>
              <a:solidFill>
                <a:schemeClr val="accent1"/>
              </a:solidFill>
              <a:ln>
                <a:noFill/>
              </a:ln>
              <a:effectLst/>
            </c:spPr>
            <c:extLst>
              <c:ext xmlns:c16="http://schemas.microsoft.com/office/drawing/2014/chart" uri="{C3380CC4-5D6E-409C-BE32-E72D297353CC}">
                <c16:uniqueId val="{00000009-A27B-4446-ADC4-DEA7CE968144}"/>
              </c:ext>
            </c:extLst>
          </c:dPt>
          <c:dPt>
            <c:idx val="7"/>
            <c:invertIfNegative val="0"/>
            <c:bubble3D val="0"/>
            <c:spPr>
              <a:solidFill>
                <a:schemeClr val="accent1"/>
              </a:solidFill>
              <a:ln>
                <a:noFill/>
              </a:ln>
              <a:effectLst/>
            </c:spPr>
            <c:extLst>
              <c:ext xmlns:c16="http://schemas.microsoft.com/office/drawing/2014/chart" uri="{C3380CC4-5D6E-409C-BE32-E72D297353CC}">
                <c16:uniqueId val="{0000000B-A27B-4446-ADC4-DEA7CE968144}"/>
              </c:ext>
            </c:extLst>
          </c:dPt>
          <c:dPt>
            <c:idx val="8"/>
            <c:invertIfNegative val="0"/>
            <c:bubble3D val="0"/>
            <c:spPr>
              <a:solidFill>
                <a:schemeClr val="accent1"/>
              </a:solidFill>
              <a:ln>
                <a:noFill/>
              </a:ln>
              <a:effectLst/>
            </c:spPr>
            <c:extLst>
              <c:ext xmlns:c16="http://schemas.microsoft.com/office/drawing/2014/chart" uri="{C3380CC4-5D6E-409C-BE32-E72D297353CC}">
                <c16:uniqueId val="{00000004-A27B-4446-ADC4-DEA7CE968144}"/>
              </c:ext>
            </c:extLst>
          </c:dPt>
          <c:dPt>
            <c:idx val="9"/>
            <c:invertIfNegative val="0"/>
            <c:bubble3D val="0"/>
            <c:spPr>
              <a:solidFill>
                <a:schemeClr val="accent1"/>
              </a:solidFill>
              <a:ln>
                <a:noFill/>
              </a:ln>
              <a:effectLst/>
            </c:spPr>
            <c:extLst>
              <c:ext xmlns:c16="http://schemas.microsoft.com/office/drawing/2014/chart" uri="{C3380CC4-5D6E-409C-BE32-E72D297353CC}">
                <c16:uniqueId val="{00000005-A27B-4446-ADC4-DEA7CE968144}"/>
              </c:ext>
            </c:extLst>
          </c:dPt>
          <c:dPt>
            <c:idx val="10"/>
            <c:invertIfNegative val="0"/>
            <c:bubble3D val="0"/>
            <c:spPr>
              <a:solidFill>
                <a:schemeClr val="accent1"/>
              </a:solidFill>
              <a:ln>
                <a:noFill/>
              </a:ln>
              <a:effectLst/>
            </c:spPr>
            <c:extLst>
              <c:ext xmlns:c16="http://schemas.microsoft.com/office/drawing/2014/chart" uri="{C3380CC4-5D6E-409C-BE32-E72D297353CC}">
                <c16:uniqueId val="{0000000C-A27B-4446-ADC4-DEA7CE968144}"/>
              </c:ext>
            </c:extLst>
          </c:dPt>
          <c:dPt>
            <c:idx val="11"/>
            <c:invertIfNegative val="0"/>
            <c:bubble3D val="0"/>
            <c:spPr>
              <a:solidFill>
                <a:schemeClr val="accent1"/>
              </a:solidFill>
              <a:ln>
                <a:noFill/>
              </a:ln>
              <a:effectLst/>
            </c:spPr>
            <c:extLst>
              <c:ext xmlns:c16="http://schemas.microsoft.com/office/drawing/2014/chart" uri="{C3380CC4-5D6E-409C-BE32-E72D297353CC}">
                <c16:uniqueId val="{00000002-A27B-4446-ADC4-DEA7CE968144}"/>
              </c:ext>
            </c:extLst>
          </c:dPt>
          <c:cat>
            <c:strRef>
              <c:f>Sheet2!$A$125:$A$137</c:f>
              <c:strCache>
                <c:ptCount val="12"/>
                <c:pt idx="0">
                  <c:v>January</c:v>
                </c:pt>
                <c:pt idx="1">
                  <c:v>February</c:v>
                </c:pt>
                <c:pt idx="2">
                  <c:v>March</c:v>
                </c:pt>
                <c:pt idx="3">
                  <c:v>April</c:v>
                </c:pt>
                <c:pt idx="4">
                  <c:v>May</c:v>
                </c:pt>
                <c:pt idx="5">
                  <c:v>June</c:v>
                </c:pt>
                <c:pt idx="6">
                  <c:v>July</c:v>
                </c:pt>
                <c:pt idx="7">
                  <c:v>August</c:v>
                </c:pt>
                <c:pt idx="8">
                  <c:v>September</c:v>
                </c:pt>
                <c:pt idx="9">
                  <c:v>October</c:v>
                </c:pt>
                <c:pt idx="10">
                  <c:v>November</c:v>
                </c:pt>
                <c:pt idx="11">
                  <c:v>December</c:v>
                </c:pt>
              </c:strCache>
            </c:strRef>
          </c:cat>
          <c:val>
            <c:numRef>
              <c:f>Sheet2!$B$125:$B$137</c:f>
              <c:numCache>
                <c:formatCode>General</c:formatCode>
                <c:ptCount val="12"/>
                <c:pt idx="0">
                  <c:v>75.580343513755849</c:v>
                </c:pt>
                <c:pt idx="1">
                  <c:v>91.806446309901673</c:v>
                </c:pt>
                <c:pt idx="2">
                  <c:v>131.17309811992865</c:v>
                </c:pt>
                <c:pt idx="3">
                  <c:v>196.67403035434572</c:v>
                </c:pt>
                <c:pt idx="4">
                  <c:v>162.24299055652529</c:v>
                </c:pt>
                <c:pt idx="5">
                  <c:v>124.68426041581232</c:v>
                </c:pt>
                <c:pt idx="6">
                  <c:v>73.524047208289005</c:v>
                </c:pt>
                <c:pt idx="7">
                  <c:v>151.99257540410883</c:v>
                </c:pt>
                <c:pt idx="8">
                  <c:v>90.851148814047576</c:v>
                </c:pt>
                <c:pt idx="9">
                  <c:v>88.331621838214062</c:v>
                </c:pt>
                <c:pt idx="10">
                  <c:v>54.818598265675931</c:v>
                </c:pt>
                <c:pt idx="11">
                  <c:v>83.888339150116039</c:v>
                </c:pt>
              </c:numCache>
            </c:numRef>
          </c:val>
          <c:extLst>
            <c:ext xmlns:c16="http://schemas.microsoft.com/office/drawing/2014/chart" uri="{C3380CC4-5D6E-409C-BE32-E72D297353CC}">
              <c16:uniqueId val="{00000000-A5A8-4423-8160-314588F97E8C}"/>
            </c:ext>
          </c:extLst>
        </c:ser>
        <c:dLbls>
          <c:showLegendKey val="0"/>
          <c:showVal val="0"/>
          <c:showCatName val="0"/>
          <c:showSerName val="0"/>
          <c:showPercent val="0"/>
          <c:showBubbleSize val="0"/>
        </c:dLbls>
        <c:gapWidth val="219"/>
        <c:overlap val="-27"/>
        <c:axId val="522863168"/>
        <c:axId val="522858488"/>
      </c:barChart>
      <c:catAx>
        <c:axId val="522863168"/>
        <c:scaling>
          <c:orientation val="minMax"/>
        </c:scaling>
        <c:delete val="0"/>
        <c:axPos val="b"/>
        <c:title>
          <c:tx>
            <c:rich>
              <a:bodyPr rot="0" spcFirstLastPara="1" vertOverflow="ellipsis" vert="horz" wrap="square" anchor="ctr" anchorCtr="1"/>
              <a:lstStyle/>
              <a:p>
                <a:pPr>
                  <a:defRPr sz="1800" b="1" i="0" u="none" strike="noStrike" kern="1200" baseline="0">
                    <a:solidFill>
                      <a:schemeClr val="tx1"/>
                    </a:solidFill>
                    <a:latin typeface="Calibri" panose="020F0502020204030204" pitchFamily="34" charset="0"/>
                    <a:ea typeface="Calibri" panose="020F0502020204030204" pitchFamily="34" charset="0"/>
                    <a:cs typeface="Calibri" panose="020F0502020204030204" pitchFamily="34" charset="0"/>
                  </a:defRPr>
                </a:pPr>
                <a:r>
                  <a:rPr lang="en-US"/>
                  <a:t>Month</a:t>
                </a:r>
              </a:p>
            </c:rich>
          </c:tx>
          <c:overlay val="0"/>
          <c:spPr>
            <a:noFill/>
            <a:ln>
              <a:noFill/>
            </a:ln>
            <a:effectLst/>
          </c:spPr>
          <c:txPr>
            <a:bodyPr rot="0" spcFirstLastPara="1" vertOverflow="ellipsis" vert="horz" wrap="square" anchor="ctr" anchorCtr="1"/>
            <a:lstStyle/>
            <a:p>
              <a:pPr>
                <a:defRPr sz="1800" b="1" i="0" u="none" strike="noStrike" kern="1200" baseline="0">
                  <a:solidFill>
                    <a:schemeClr val="tx1"/>
                  </a:solidFill>
                  <a:latin typeface="Calibri" panose="020F0502020204030204" pitchFamily="34" charset="0"/>
                  <a:ea typeface="Calibri" panose="020F0502020204030204" pitchFamily="34" charset="0"/>
                  <a:cs typeface="Calibri" panose="020F0502020204030204" pitchFamily="34" charset="0"/>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1" i="0" u="none" strike="noStrike" kern="1200" baseline="0">
                <a:solidFill>
                  <a:schemeClr val="tx1"/>
                </a:solidFill>
                <a:latin typeface="Calibri" panose="020F0502020204030204" pitchFamily="34" charset="0"/>
                <a:ea typeface="Calibri" panose="020F0502020204030204" pitchFamily="34" charset="0"/>
                <a:cs typeface="Calibri" panose="020F0502020204030204" pitchFamily="34" charset="0"/>
              </a:defRPr>
            </a:pPr>
            <a:endParaRPr lang="en-US"/>
          </a:p>
        </c:txPr>
        <c:crossAx val="522858488"/>
        <c:crosses val="autoZero"/>
        <c:auto val="1"/>
        <c:lblAlgn val="ctr"/>
        <c:lblOffset val="100"/>
        <c:noMultiLvlLbl val="0"/>
      </c:catAx>
      <c:valAx>
        <c:axId val="522858488"/>
        <c:scaling>
          <c:orientation val="minMax"/>
          <c:max val="2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800" b="1" i="0" u="none" strike="noStrike" kern="1200" baseline="0">
                    <a:solidFill>
                      <a:schemeClr val="tx1"/>
                    </a:solidFill>
                    <a:latin typeface="Calibri" panose="020F0502020204030204" pitchFamily="34" charset="0"/>
                    <a:ea typeface="Calibri" panose="020F0502020204030204" pitchFamily="34" charset="0"/>
                    <a:cs typeface="Calibri" panose="020F0502020204030204" pitchFamily="34" charset="0"/>
                  </a:defRPr>
                </a:pPr>
                <a:r>
                  <a:rPr lang="en-US"/>
                  <a:t>Biomass (µg D.W./L)</a:t>
                </a:r>
              </a:p>
            </c:rich>
          </c:tx>
          <c:overlay val="0"/>
          <c:spPr>
            <a:noFill/>
            <a:ln>
              <a:noFill/>
            </a:ln>
            <a:effectLst/>
          </c:spPr>
          <c:txPr>
            <a:bodyPr rot="-5400000" spcFirstLastPara="1" vertOverflow="ellipsis" vert="horz" wrap="square" anchor="ctr" anchorCtr="1"/>
            <a:lstStyle/>
            <a:p>
              <a:pPr>
                <a:defRPr sz="1800" b="1" i="0" u="none" strike="noStrike" kern="1200" baseline="0">
                  <a:solidFill>
                    <a:schemeClr val="tx1"/>
                  </a:solidFill>
                  <a:latin typeface="Calibri" panose="020F0502020204030204" pitchFamily="34" charset="0"/>
                  <a:ea typeface="Calibri" panose="020F0502020204030204" pitchFamily="34" charset="0"/>
                  <a:cs typeface="Calibri" panose="020F0502020204030204" pitchFamily="34" charset="0"/>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800" b="1" i="0" u="none" strike="noStrike" kern="1200" baseline="0">
                <a:solidFill>
                  <a:schemeClr val="tx1"/>
                </a:solidFill>
                <a:latin typeface="Calibri" panose="020F0502020204030204" pitchFamily="34" charset="0"/>
                <a:ea typeface="Calibri" panose="020F0502020204030204" pitchFamily="34" charset="0"/>
                <a:cs typeface="Calibri" panose="020F0502020204030204" pitchFamily="34" charset="0"/>
              </a:defRPr>
            </a:pPr>
            <a:endParaRPr lang="en-US"/>
          </a:p>
        </c:txPr>
        <c:crossAx val="52286316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800" b="1">
          <a:solidFill>
            <a:schemeClr val="tx1"/>
          </a:solidFill>
          <a:latin typeface="Calibri" panose="020F0502020204030204" pitchFamily="34" charset="0"/>
          <a:ea typeface="Calibri" panose="020F0502020204030204" pitchFamily="34" charset="0"/>
          <a:cs typeface="Calibri" panose="020F0502020204030204" pitchFamily="34" charset="0"/>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Visible val="1"/>
      </c14:pivotOptions>
    </c:ext>
    <c:ext xmlns:c16="http://schemas.microsoft.com/office/drawing/2014/chart" uri="{E28EC0CA-F0BB-4C9C-879D-F8772B89E7AC}">
      <c16:pivotOptions16>
        <c16:showExpandCollapseFieldButtons val="1"/>
      </c16:pivotOptions16>
    </c:ext>
  </c:extLst>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D0908E61-D245-4003-81ED-43EAA5DD965A}" type="datetimeFigureOut">
              <a:rPr lang="en-US" smtClean="0"/>
              <a:t>4/17/2025</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0646F2D9-B374-4396-A0DD-CEEC236CD35D}" type="slidenum">
              <a:rPr lang="en-US" smtClean="0"/>
              <a:t>‹#›</a:t>
            </a:fld>
            <a:endParaRPr lang="en-US"/>
          </a:p>
        </p:txBody>
      </p:sp>
    </p:spTree>
    <p:extLst>
      <p:ext uri="{BB962C8B-B14F-4D97-AF65-F5344CB8AC3E}">
        <p14:creationId xmlns:p14="http://schemas.microsoft.com/office/powerpoint/2010/main" val="41616763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Specifically, going to be focusing on plankton and nutrient relationships</a:t>
            </a:r>
          </a:p>
        </p:txBody>
      </p:sp>
      <p:sp>
        <p:nvSpPr>
          <p:cNvPr id="4" name="Slide Number Placeholder 3"/>
          <p:cNvSpPr>
            <a:spLocks noGrp="1"/>
          </p:cNvSpPr>
          <p:nvPr>
            <p:ph type="sldNum" sz="quarter" idx="5"/>
          </p:nvPr>
        </p:nvSpPr>
        <p:spPr/>
        <p:txBody>
          <a:bodyPr/>
          <a:lstStyle/>
          <a:p>
            <a:fld id="{0646F2D9-B374-4396-A0DD-CEEC236CD35D}" type="slidenum">
              <a:rPr lang="en-US" smtClean="0"/>
              <a:t>1</a:t>
            </a:fld>
            <a:endParaRPr lang="en-US"/>
          </a:p>
        </p:txBody>
      </p:sp>
    </p:spTree>
    <p:extLst>
      <p:ext uri="{BB962C8B-B14F-4D97-AF65-F5344CB8AC3E}">
        <p14:creationId xmlns:p14="http://schemas.microsoft.com/office/powerpoint/2010/main" val="27102300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BZ:BP ratio allows a quantitative representation of the relationship between zooplankton and phytoplankton.</a:t>
            </a:r>
          </a:p>
          <a:p>
            <a:r>
              <a:rPr lang="en-US" dirty="0"/>
              <a:t>SRP = orthophosphate. DIN= Nox + ammonium </a:t>
            </a:r>
          </a:p>
          <a:p>
            <a:endParaRPr lang="en-US" dirty="0"/>
          </a:p>
          <a:p>
            <a:r>
              <a:rPr lang="en-US" dirty="0"/>
              <a:t>A little more of an in-depth look here…</a:t>
            </a:r>
          </a:p>
          <a:p>
            <a:endParaRPr lang="en-US" dirty="0"/>
          </a:p>
          <a:p>
            <a:r>
              <a:rPr lang="en-US" dirty="0"/>
              <a:t>PCA shows that phytoplankton biomass is likely more influenced by nutrients than grazing. </a:t>
            </a:r>
          </a:p>
          <a:p>
            <a:r>
              <a:rPr lang="en-US" dirty="0"/>
              <a:t>Note the chl-a lag!! </a:t>
            </a:r>
          </a:p>
          <a:p>
            <a:endParaRPr lang="en-US" dirty="0"/>
          </a:p>
          <a:p>
            <a:r>
              <a:rPr lang="en-US" dirty="0"/>
              <a:t>Define ratio- use figure/trophic diagram</a:t>
            </a:r>
          </a:p>
        </p:txBody>
      </p:sp>
      <p:sp>
        <p:nvSpPr>
          <p:cNvPr id="4" name="Slide Number Placeholder 3"/>
          <p:cNvSpPr>
            <a:spLocks noGrp="1"/>
          </p:cNvSpPr>
          <p:nvPr>
            <p:ph type="sldNum" sz="quarter" idx="5"/>
          </p:nvPr>
        </p:nvSpPr>
        <p:spPr/>
        <p:txBody>
          <a:bodyPr/>
          <a:lstStyle/>
          <a:p>
            <a:fld id="{0646F2D9-B374-4396-A0DD-CEEC236CD35D}" type="slidenum">
              <a:rPr lang="en-US" smtClean="0"/>
              <a:t>10</a:t>
            </a:fld>
            <a:endParaRPr lang="en-US"/>
          </a:p>
        </p:txBody>
      </p:sp>
    </p:spTree>
    <p:extLst>
      <p:ext uri="{BB962C8B-B14F-4D97-AF65-F5344CB8AC3E}">
        <p14:creationId xmlns:p14="http://schemas.microsoft.com/office/powerpoint/2010/main" val="3793696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2F650A-C1C5-42A0-F8A5-30C8CE5818C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2B687C-9188-5C95-56C0-8686C46992D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D7128D6-6AE6-EE67-B57E-9CE90BE9EEE9}"/>
              </a:ext>
            </a:extLst>
          </p:cNvPr>
          <p:cNvSpPr>
            <a:spLocks noGrp="1"/>
          </p:cNvSpPr>
          <p:nvPr>
            <p:ph type="body" idx="1"/>
          </p:nvPr>
        </p:nvSpPr>
        <p:spPr/>
        <p:txBody>
          <a:bodyPr/>
          <a:lstStyle/>
          <a:p>
            <a:r>
              <a:rPr lang="en-US" dirty="0"/>
              <a:t>Is this really the relationship our planktonic components have in the system? Are zooplankton transferring energy from phytoplankton up to higher trophic levels? Answer: still working on this, but likely, yes! </a:t>
            </a:r>
          </a:p>
          <a:p>
            <a:r>
              <a:rPr lang="en-US" dirty="0"/>
              <a:t>Do zooplankton function as regulators of phytoplankton dynamics in Lake Okeechobee’s pelagic zone? </a:t>
            </a:r>
          </a:p>
          <a:p>
            <a:r>
              <a:rPr lang="en-US" dirty="0"/>
              <a:t>It does seem that zooplankton, especially macrozooplankton, are important to the relationship between zooplankton and phytoplankton. This does conflict with earlier research, which historically suggested that the relationship was driven more heavily by phytoplankton. However, phytoplankton do seem to be more influenced by bottom-up forces than top-down forces. Hard to distinguish given ecological noise, so…(cue next slide)</a:t>
            </a:r>
          </a:p>
        </p:txBody>
      </p:sp>
      <p:sp>
        <p:nvSpPr>
          <p:cNvPr id="4" name="Slide Number Placeholder 3">
            <a:extLst>
              <a:ext uri="{FF2B5EF4-FFF2-40B4-BE49-F238E27FC236}">
                <a16:creationId xmlns:a16="http://schemas.microsoft.com/office/drawing/2014/main" id="{04330D5E-8D8A-CA17-C6EF-BA935F406F68}"/>
              </a:ext>
            </a:extLst>
          </p:cNvPr>
          <p:cNvSpPr>
            <a:spLocks noGrp="1"/>
          </p:cNvSpPr>
          <p:nvPr>
            <p:ph type="sldNum" sz="quarter" idx="5"/>
          </p:nvPr>
        </p:nvSpPr>
        <p:spPr/>
        <p:txBody>
          <a:bodyPr/>
          <a:lstStyle/>
          <a:p>
            <a:pPr defTabSz="931774">
              <a:defRPr/>
            </a:pPr>
            <a:fld id="{0646F2D9-B374-4396-A0DD-CEEC236CD35D}" type="slidenum">
              <a:rPr lang="en-US">
                <a:solidFill>
                  <a:prstClr val="black"/>
                </a:solidFill>
                <a:latin typeface="Aptos" panose="02110004020202020204"/>
              </a:rPr>
              <a:pPr defTabSz="931774">
                <a:defRPr/>
              </a:pPr>
              <a:t>11</a:t>
            </a:fld>
            <a:endParaRPr lang="en-US">
              <a:solidFill>
                <a:prstClr val="black"/>
              </a:solidFill>
              <a:latin typeface="Aptos" panose="02110004020202020204"/>
            </a:endParaRPr>
          </a:p>
        </p:txBody>
      </p:sp>
    </p:spTree>
    <p:extLst>
      <p:ext uri="{BB962C8B-B14F-4D97-AF65-F5344CB8AC3E}">
        <p14:creationId xmlns:p14="http://schemas.microsoft.com/office/powerpoint/2010/main" val="42931236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Discuss the mesocosm project here and the ways it relates to this project, as well as the implications for Lake Okeechobee. </a:t>
            </a:r>
          </a:p>
        </p:txBody>
      </p:sp>
      <p:sp>
        <p:nvSpPr>
          <p:cNvPr id="4" name="Slide Number Placeholder 3"/>
          <p:cNvSpPr>
            <a:spLocks noGrp="1"/>
          </p:cNvSpPr>
          <p:nvPr>
            <p:ph type="sldNum" sz="quarter" idx="5"/>
          </p:nvPr>
        </p:nvSpPr>
        <p:spPr/>
        <p:txBody>
          <a:bodyPr/>
          <a:lstStyle/>
          <a:p>
            <a:fld id="{0646F2D9-B374-4396-A0DD-CEEC236CD35D}" type="slidenum">
              <a:rPr lang="en-US" smtClean="0"/>
              <a:t>12</a:t>
            </a:fld>
            <a:endParaRPr lang="en-US"/>
          </a:p>
        </p:txBody>
      </p:sp>
    </p:spTree>
    <p:extLst>
      <p:ext uri="{BB962C8B-B14F-4D97-AF65-F5344CB8AC3E}">
        <p14:creationId xmlns:p14="http://schemas.microsoft.com/office/powerpoint/2010/main" val="34763271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46F2D9-B374-4396-A0DD-CEEC236CD35D}" type="slidenum">
              <a:rPr lang="en-US" smtClean="0"/>
              <a:t>13</a:t>
            </a:fld>
            <a:endParaRPr lang="en-US"/>
          </a:p>
        </p:txBody>
      </p:sp>
    </p:spTree>
    <p:extLst>
      <p:ext uri="{BB962C8B-B14F-4D97-AF65-F5344CB8AC3E}">
        <p14:creationId xmlns:p14="http://schemas.microsoft.com/office/powerpoint/2010/main" val="3553964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I start getting into those specific dynamics, I want to talk about the history of Lake Okeechobee, especially as it relates to nutrients. </a:t>
            </a:r>
          </a:p>
          <a:p>
            <a:r>
              <a:rPr lang="en-US" dirty="0"/>
              <a:t>Focus on phosphorus, since it so heavily influences lower trophic levels in the ecosystem</a:t>
            </a:r>
          </a:p>
          <a:p>
            <a:r>
              <a:rPr lang="en-US" dirty="0"/>
              <a:t>Legacy nutrients</a:t>
            </a:r>
          </a:p>
          <a:p>
            <a:r>
              <a:rPr lang="en-US" dirty="0"/>
              <a:t>Photo: National Park Service courtesy of evergladesrestoration.gov</a:t>
            </a:r>
          </a:p>
        </p:txBody>
      </p:sp>
      <p:sp>
        <p:nvSpPr>
          <p:cNvPr id="4" name="Slide Number Placeholder 3"/>
          <p:cNvSpPr>
            <a:spLocks noGrp="1"/>
          </p:cNvSpPr>
          <p:nvPr>
            <p:ph type="sldNum" sz="quarter" idx="5"/>
          </p:nvPr>
        </p:nvSpPr>
        <p:spPr/>
        <p:txBody>
          <a:bodyPr/>
          <a:lstStyle/>
          <a:p>
            <a:fld id="{0646F2D9-B374-4396-A0DD-CEEC236CD35D}" type="slidenum">
              <a:rPr lang="en-US" smtClean="0"/>
              <a:t>2</a:t>
            </a:fld>
            <a:endParaRPr lang="en-US"/>
          </a:p>
        </p:txBody>
      </p:sp>
    </p:spTree>
    <p:extLst>
      <p:ext uri="{BB962C8B-B14F-4D97-AF65-F5344CB8AC3E}">
        <p14:creationId xmlns:p14="http://schemas.microsoft.com/office/powerpoint/2010/main" val="34337527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do nutrients relate to wildlife populations? Here is a quick look at energy transfer in the pelagic zone. </a:t>
            </a:r>
          </a:p>
          <a:p>
            <a:r>
              <a:rPr lang="en-US" dirty="0"/>
              <a:t>Planktonic organisms serve as the energy links between nutrients/nutrient pollution and wading birds. Further, zooplankton serve as regulators of phytoplankton dynamics. </a:t>
            </a:r>
          </a:p>
          <a:p>
            <a:r>
              <a:rPr lang="en-US" dirty="0"/>
              <a:t>Is this really the relationship our planktonic components have in the system?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Do zooplankton function as essential energy links in Lake Okeechobee’s pelagic zone? </a:t>
            </a:r>
          </a:p>
          <a:p>
            <a:r>
              <a:rPr lang="en-US" dirty="0"/>
              <a:t>Let’s take a closer look at these organisms. </a:t>
            </a:r>
          </a:p>
        </p:txBody>
      </p:sp>
      <p:sp>
        <p:nvSpPr>
          <p:cNvPr id="4" name="Slide Number Placeholder 3"/>
          <p:cNvSpPr>
            <a:spLocks noGrp="1"/>
          </p:cNvSpPr>
          <p:nvPr>
            <p:ph type="sldNum" sz="quarter" idx="5"/>
          </p:nvPr>
        </p:nvSpPr>
        <p:spPr/>
        <p:txBody>
          <a:bodyPr/>
          <a:lstStyle/>
          <a:p>
            <a:fld id="{0646F2D9-B374-4396-A0DD-CEEC236CD35D}" type="slidenum">
              <a:rPr lang="en-US" smtClean="0"/>
              <a:t>3</a:t>
            </a:fld>
            <a:endParaRPr lang="en-US"/>
          </a:p>
        </p:txBody>
      </p:sp>
    </p:spTree>
    <p:extLst>
      <p:ext uri="{BB962C8B-B14F-4D97-AF65-F5344CB8AC3E}">
        <p14:creationId xmlns:p14="http://schemas.microsoft.com/office/powerpoint/2010/main" val="42842905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Subtropical, eutrophic, nitrogen-limited systems tend to yield more of a cyanobacteria-dominated phytoplankton community </a:t>
            </a:r>
          </a:p>
          <a:p>
            <a:r>
              <a:rPr lang="en-US" dirty="0"/>
              <a:t>Zooplankton will eat whatever will fit into their mouths- phytoplankton, other zooplankton. </a:t>
            </a:r>
          </a:p>
        </p:txBody>
      </p:sp>
      <p:sp>
        <p:nvSpPr>
          <p:cNvPr id="4" name="Slide Number Placeholder 3"/>
          <p:cNvSpPr>
            <a:spLocks noGrp="1"/>
          </p:cNvSpPr>
          <p:nvPr>
            <p:ph type="sldNum" sz="quarter" idx="5"/>
          </p:nvPr>
        </p:nvSpPr>
        <p:spPr/>
        <p:txBody>
          <a:bodyPr/>
          <a:lstStyle/>
          <a:p>
            <a:fld id="{0646F2D9-B374-4396-A0DD-CEEC236CD35D}" type="slidenum">
              <a:rPr lang="en-US" smtClean="0"/>
              <a:t>4</a:t>
            </a:fld>
            <a:endParaRPr lang="en-US"/>
          </a:p>
        </p:txBody>
      </p:sp>
    </p:spTree>
    <p:extLst>
      <p:ext uri="{BB962C8B-B14F-4D97-AF65-F5344CB8AC3E}">
        <p14:creationId xmlns:p14="http://schemas.microsoft.com/office/powerpoint/2010/main" val="41323847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RPM was historically sampled quarterly and identified broad-scale responses relating to hurricanes, turbidity, and seasonality. </a:t>
            </a:r>
          </a:p>
          <a:p>
            <a:r>
              <a:rPr lang="en-US" dirty="0"/>
              <a:t>Needed a finer temporal scale for sampling since these communities are so ephemeral. Started monthly sampling in May of 2022</a:t>
            </a:r>
          </a:p>
          <a:p>
            <a:r>
              <a:rPr lang="en-US" dirty="0"/>
              <a:t>Define WQ parameters- we look at a few for nitrogen and phosphorus. TSS=total suspended solids, facilitates turbidity investigations. </a:t>
            </a:r>
          </a:p>
          <a:p>
            <a:r>
              <a:rPr lang="en-US" dirty="0"/>
              <a:t>Explanation of each zone- L001 is pelagic and closest to KR inflow. L005 is near FEB, another inflow, and tends to be more affected by HABS. LZ40= most pelagic site. Deepest. Typically most turbid. POLE3S= most shallow. Accessibility can be affected by lake stage. </a:t>
            </a:r>
          </a:p>
          <a:p>
            <a:r>
              <a:rPr lang="en-US" dirty="0"/>
              <a:t>Looking at biomass instead of abundance</a:t>
            </a:r>
          </a:p>
        </p:txBody>
      </p:sp>
      <p:sp>
        <p:nvSpPr>
          <p:cNvPr id="4" name="Slide Number Placeholder 3"/>
          <p:cNvSpPr>
            <a:spLocks noGrp="1"/>
          </p:cNvSpPr>
          <p:nvPr>
            <p:ph type="sldNum" sz="quarter" idx="5"/>
          </p:nvPr>
        </p:nvSpPr>
        <p:spPr/>
        <p:txBody>
          <a:bodyPr/>
          <a:lstStyle/>
          <a:p>
            <a:fld id="{0646F2D9-B374-4396-A0DD-CEEC236CD35D}" type="slidenum">
              <a:rPr lang="en-US" smtClean="0"/>
              <a:t>5</a:t>
            </a:fld>
            <a:endParaRPr lang="en-US"/>
          </a:p>
        </p:txBody>
      </p:sp>
    </p:spTree>
    <p:extLst>
      <p:ext uri="{BB962C8B-B14F-4D97-AF65-F5344CB8AC3E}">
        <p14:creationId xmlns:p14="http://schemas.microsoft.com/office/powerpoint/2010/main" val="8622436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Mention trends in phytoplankton, HABs, </a:t>
            </a:r>
            <a:r>
              <a:rPr lang="en-US" dirty="0" err="1"/>
              <a:t>ect</a:t>
            </a:r>
            <a:r>
              <a:rPr lang="en-US" dirty="0"/>
              <a:t>. </a:t>
            </a:r>
          </a:p>
        </p:txBody>
      </p:sp>
      <p:sp>
        <p:nvSpPr>
          <p:cNvPr id="4" name="Slide Number Placeholder 3"/>
          <p:cNvSpPr>
            <a:spLocks noGrp="1"/>
          </p:cNvSpPr>
          <p:nvPr>
            <p:ph type="sldNum" sz="quarter" idx="5"/>
          </p:nvPr>
        </p:nvSpPr>
        <p:spPr/>
        <p:txBody>
          <a:bodyPr/>
          <a:lstStyle/>
          <a:p>
            <a:fld id="{0646F2D9-B374-4396-A0DD-CEEC236CD35D}" type="slidenum">
              <a:rPr lang="en-US" smtClean="0"/>
              <a:t>6</a:t>
            </a:fld>
            <a:endParaRPr lang="en-US"/>
          </a:p>
        </p:txBody>
      </p:sp>
    </p:spTree>
    <p:extLst>
      <p:ext uri="{BB962C8B-B14F-4D97-AF65-F5344CB8AC3E}">
        <p14:creationId xmlns:p14="http://schemas.microsoft.com/office/powerpoint/2010/main" val="17313841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Highlighting biomass trends within the year. </a:t>
            </a:r>
          </a:p>
        </p:txBody>
      </p:sp>
      <p:sp>
        <p:nvSpPr>
          <p:cNvPr id="4" name="Slide Number Placeholder 3"/>
          <p:cNvSpPr>
            <a:spLocks noGrp="1"/>
          </p:cNvSpPr>
          <p:nvPr>
            <p:ph type="sldNum" sz="quarter" idx="5"/>
          </p:nvPr>
        </p:nvSpPr>
        <p:spPr/>
        <p:txBody>
          <a:bodyPr/>
          <a:lstStyle/>
          <a:p>
            <a:fld id="{0646F2D9-B374-4396-A0DD-CEEC236CD35D}" type="slidenum">
              <a:rPr lang="en-US" smtClean="0"/>
              <a:t>7</a:t>
            </a:fld>
            <a:endParaRPr lang="en-US"/>
          </a:p>
        </p:txBody>
      </p:sp>
    </p:spTree>
    <p:extLst>
      <p:ext uri="{BB962C8B-B14F-4D97-AF65-F5344CB8AC3E}">
        <p14:creationId xmlns:p14="http://schemas.microsoft.com/office/powerpoint/2010/main" val="9223994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Also highlighting biomass trends within the year.</a:t>
            </a:r>
          </a:p>
        </p:txBody>
      </p:sp>
      <p:sp>
        <p:nvSpPr>
          <p:cNvPr id="4" name="Slide Number Placeholder 3"/>
          <p:cNvSpPr>
            <a:spLocks noGrp="1"/>
          </p:cNvSpPr>
          <p:nvPr>
            <p:ph type="sldNum" sz="quarter" idx="5"/>
          </p:nvPr>
        </p:nvSpPr>
        <p:spPr/>
        <p:txBody>
          <a:bodyPr/>
          <a:lstStyle/>
          <a:p>
            <a:fld id="{0646F2D9-B374-4396-A0DD-CEEC236CD35D}" type="slidenum">
              <a:rPr lang="en-US" smtClean="0"/>
              <a:t>8</a:t>
            </a:fld>
            <a:endParaRPr lang="en-US"/>
          </a:p>
        </p:txBody>
      </p:sp>
    </p:spTree>
    <p:extLst>
      <p:ext uri="{BB962C8B-B14F-4D97-AF65-F5344CB8AC3E}">
        <p14:creationId xmlns:p14="http://schemas.microsoft.com/office/powerpoint/2010/main" val="26050993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Despite different biomass trends by month, similar community structures by space. </a:t>
            </a:r>
          </a:p>
        </p:txBody>
      </p:sp>
      <p:sp>
        <p:nvSpPr>
          <p:cNvPr id="4" name="Slide Number Placeholder 3"/>
          <p:cNvSpPr>
            <a:spLocks noGrp="1"/>
          </p:cNvSpPr>
          <p:nvPr>
            <p:ph type="sldNum" sz="quarter" idx="5"/>
          </p:nvPr>
        </p:nvSpPr>
        <p:spPr/>
        <p:txBody>
          <a:bodyPr/>
          <a:lstStyle/>
          <a:p>
            <a:fld id="{0646F2D9-B374-4396-A0DD-CEEC236CD35D}" type="slidenum">
              <a:rPr lang="en-US" smtClean="0"/>
              <a:t>9</a:t>
            </a:fld>
            <a:endParaRPr lang="en-US"/>
          </a:p>
        </p:txBody>
      </p:sp>
    </p:spTree>
    <p:extLst>
      <p:ext uri="{BB962C8B-B14F-4D97-AF65-F5344CB8AC3E}">
        <p14:creationId xmlns:p14="http://schemas.microsoft.com/office/powerpoint/2010/main" val="16056997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71B0D0-1051-D44C-AC8F-CBBC665AA81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7C323AB-5F3A-97B9-2B2B-1250EC67C4B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581C28B-5E6E-9194-4044-74B1F6E6C8D4}"/>
              </a:ext>
            </a:extLst>
          </p:cNvPr>
          <p:cNvSpPr>
            <a:spLocks noGrp="1"/>
          </p:cNvSpPr>
          <p:nvPr>
            <p:ph type="dt" sz="half" idx="10"/>
          </p:nvPr>
        </p:nvSpPr>
        <p:spPr/>
        <p:txBody>
          <a:bodyPr/>
          <a:lstStyle/>
          <a:p>
            <a:fld id="{0902D867-4D1F-49B6-90B2-40A9DA4EAF60}" type="datetime1">
              <a:rPr lang="en-US" smtClean="0"/>
              <a:t>4/17/2025</a:t>
            </a:fld>
            <a:endParaRPr lang="en-US"/>
          </a:p>
        </p:txBody>
      </p:sp>
      <p:sp>
        <p:nvSpPr>
          <p:cNvPr id="5" name="Footer Placeholder 4">
            <a:extLst>
              <a:ext uri="{FF2B5EF4-FFF2-40B4-BE49-F238E27FC236}">
                <a16:creationId xmlns:a16="http://schemas.microsoft.com/office/drawing/2014/main" id="{DAF366E4-135F-B72F-5B6E-9D37521E935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1CBDDEC-DB12-1E81-1B86-7E1E712FEC1D}"/>
              </a:ext>
            </a:extLst>
          </p:cNvPr>
          <p:cNvSpPr>
            <a:spLocks noGrp="1"/>
          </p:cNvSpPr>
          <p:nvPr>
            <p:ph type="sldNum" sz="quarter" idx="12"/>
          </p:nvPr>
        </p:nvSpPr>
        <p:spPr/>
        <p:txBody>
          <a:bodyPr/>
          <a:lstStyle/>
          <a:p>
            <a:fld id="{85BC9242-4102-46B4-9E4E-D156AAE88606}" type="slidenum">
              <a:rPr lang="en-US" smtClean="0"/>
              <a:t>‹#›</a:t>
            </a:fld>
            <a:endParaRPr lang="en-US"/>
          </a:p>
        </p:txBody>
      </p:sp>
    </p:spTree>
    <p:extLst>
      <p:ext uri="{BB962C8B-B14F-4D97-AF65-F5344CB8AC3E}">
        <p14:creationId xmlns:p14="http://schemas.microsoft.com/office/powerpoint/2010/main" val="14474590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09C630-FA2F-064F-6829-FE7ACAF026B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A0A64CF-FCFF-8124-F4DC-4AD7DF5629A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7684F5C-8DA1-B412-5768-3850405EC6EC}"/>
              </a:ext>
            </a:extLst>
          </p:cNvPr>
          <p:cNvSpPr>
            <a:spLocks noGrp="1"/>
          </p:cNvSpPr>
          <p:nvPr>
            <p:ph type="dt" sz="half" idx="10"/>
          </p:nvPr>
        </p:nvSpPr>
        <p:spPr/>
        <p:txBody>
          <a:bodyPr/>
          <a:lstStyle/>
          <a:p>
            <a:fld id="{D2A5097B-FAF4-4D6B-A70F-A74F81B165B6}" type="datetime1">
              <a:rPr lang="en-US" smtClean="0"/>
              <a:t>4/17/2025</a:t>
            </a:fld>
            <a:endParaRPr lang="en-US"/>
          </a:p>
        </p:txBody>
      </p:sp>
      <p:sp>
        <p:nvSpPr>
          <p:cNvPr id="5" name="Footer Placeholder 4">
            <a:extLst>
              <a:ext uri="{FF2B5EF4-FFF2-40B4-BE49-F238E27FC236}">
                <a16:creationId xmlns:a16="http://schemas.microsoft.com/office/drawing/2014/main" id="{6308B203-54E2-40D0-10E8-6EF28EBD132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618A5AA-4932-07B7-1E23-0B7E5002FB84}"/>
              </a:ext>
            </a:extLst>
          </p:cNvPr>
          <p:cNvSpPr>
            <a:spLocks noGrp="1"/>
          </p:cNvSpPr>
          <p:nvPr>
            <p:ph type="sldNum" sz="quarter" idx="12"/>
          </p:nvPr>
        </p:nvSpPr>
        <p:spPr/>
        <p:txBody>
          <a:bodyPr/>
          <a:lstStyle/>
          <a:p>
            <a:fld id="{85BC9242-4102-46B4-9E4E-D156AAE88606}" type="slidenum">
              <a:rPr lang="en-US" smtClean="0"/>
              <a:t>‹#›</a:t>
            </a:fld>
            <a:endParaRPr lang="en-US"/>
          </a:p>
        </p:txBody>
      </p:sp>
    </p:spTree>
    <p:extLst>
      <p:ext uri="{BB962C8B-B14F-4D97-AF65-F5344CB8AC3E}">
        <p14:creationId xmlns:p14="http://schemas.microsoft.com/office/powerpoint/2010/main" val="34699159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4059F7D-B1D1-2610-1ADD-2027715E11E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374BD3E-F6C5-0D65-926D-B55F00DB841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506FB2E-CFC1-5B2D-16DD-FBB3401077E3}"/>
              </a:ext>
            </a:extLst>
          </p:cNvPr>
          <p:cNvSpPr>
            <a:spLocks noGrp="1"/>
          </p:cNvSpPr>
          <p:nvPr>
            <p:ph type="dt" sz="half" idx="10"/>
          </p:nvPr>
        </p:nvSpPr>
        <p:spPr/>
        <p:txBody>
          <a:bodyPr/>
          <a:lstStyle/>
          <a:p>
            <a:fld id="{6CC14A44-5369-4DEC-8613-A5BA94C61A39}" type="datetime1">
              <a:rPr lang="en-US" smtClean="0"/>
              <a:t>4/17/2025</a:t>
            </a:fld>
            <a:endParaRPr lang="en-US"/>
          </a:p>
        </p:txBody>
      </p:sp>
      <p:sp>
        <p:nvSpPr>
          <p:cNvPr id="5" name="Footer Placeholder 4">
            <a:extLst>
              <a:ext uri="{FF2B5EF4-FFF2-40B4-BE49-F238E27FC236}">
                <a16:creationId xmlns:a16="http://schemas.microsoft.com/office/drawing/2014/main" id="{E3FEECB1-0628-7662-D4A2-833F64C6346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BAB01C1-EAE0-9A5B-D124-364338295FE5}"/>
              </a:ext>
            </a:extLst>
          </p:cNvPr>
          <p:cNvSpPr>
            <a:spLocks noGrp="1"/>
          </p:cNvSpPr>
          <p:nvPr>
            <p:ph type="sldNum" sz="quarter" idx="12"/>
          </p:nvPr>
        </p:nvSpPr>
        <p:spPr/>
        <p:txBody>
          <a:bodyPr/>
          <a:lstStyle/>
          <a:p>
            <a:fld id="{85BC9242-4102-46B4-9E4E-D156AAE88606}" type="slidenum">
              <a:rPr lang="en-US" smtClean="0"/>
              <a:t>‹#›</a:t>
            </a:fld>
            <a:endParaRPr lang="en-US"/>
          </a:p>
        </p:txBody>
      </p:sp>
    </p:spTree>
    <p:extLst>
      <p:ext uri="{BB962C8B-B14F-4D97-AF65-F5344CB8AC3E}">
        <p14:creationId xmlns:p14="http://schemas.microsoft.com/office/powerpoint/2010/main" val="11143192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299365-A07D-0E1A-2C3D-7C4BBFC2D2A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F273889-CFA1-0580-A193-B9E90638FF3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9BD5C21-9578-7D5F-AE1F-37C2691F0756}"/>
              </a:ext>
            </a:extLst>
          </p:cNvPr>
          <p:cNvSpPr>
            <a:spLocks noGrp="1"/>
          </p:cNvSpPr>
          <p:nvPr>
            <p:ph type="dt" sz="half" idx="10"/>
          </p:nvPr>
        </p:nvSpPr>
        <p:spPr/>
        <p:txBody>
          <a:bodyPr/>
          <a:lstStyle/>
          <a:p>
            <a:fld id="{C7A87197-53CE-4D5D-B1C8-17FB379ABBF7}" type="datetime1">
              <a:rPr lang="en-US" smtClean="0"/>
              <a:t>4/17/2025</a:t>
            </a:fld>
            <a:endParaRPr lang="en-US"/>
          </a:p>
        </p:txBody>
      </p:sp>
      <p:sp>
        <p:nvSpPr>
          <p:cNvPr id="5" name="Footer Placeholder 4">
            <a:extLst>
              <a:ext uri="{FF2B5EF4-FFF2-40B4-BE49-F238E27FC236}">
                <a16:creationId xmlns:a16="http://schemas.microsoft.com/office/drawing/2014/main" id="{783E94D7-6ED8-D71A-9AD2-47A7BC7B35A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9DDE15-7740-EFBE-7DA2-F2AFA2C57F85}"/>
              </a:ext>
            </a:extLst>
          </p:cNvPr>
          <p:cNvSpPr>
            <a:spLocks noGrp="1"/>
          </p:cNvSpPr>
          <p:nvPr>
            <p:ph type="sldNum" sz="quarter" idx="12"/>
          </p:nvPr>
        </p:nvSpPr>
        <p:spPr/>
        <p:txBody>
          <a:bodyPr/>
          <a:lstStyle/>
          <a:p>
            <a:fld id="{85BC9242-4102-46B4-9E4E-D156AAE88606}" type="slidenum">
              <a:rPr lang="en-US" smtClean="0"/>
              <a:t>‹#›</a:t>
            </a:fld>
            <a:endParaRPr lang="en-US"/>
          </a:p>
        </p:txBody>
      </p:sp>
    </p:spTree>
    <p:extLst>
      <p:ext uri="{BB962C8B-B14F-4D97-AF65-F5344CB8AC3E}">
        <p14:creationId xmlns:p14="http://schemas.microsoft.com/office/powerpoint/2010/main" val="41088520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DEB685-7F0B-04BD-505D-3041CD5C2A2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9470304-D7CF-658E-F74A-08923334A6B3}"/>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2130988-D6E7-52E5-B112-CA09C1304779}"/>
              </a:ext>
            </a:extLst>
          </p:cNvPr>
          <p:cNvSpPr>
            <a:spLocks noGrp="1"/>
          </p:cNvSpPr>
          <p:nvPr>
            <p:ph type="dt" sz="half" idx="10"/>
          </p:nvPr>
        </p:nvSpPr>
        <p:spPr/>
        <p:txBody>
          <a:bodyPr/>
          <a:lstStyle/>
          <a:p>
            <a:fld id="{4D77B3E6-64CD-4024-946E-32471F0C8FA1}" type="datetime1">
              <a:rPr lang="en-US" smtClean="0"/>
              <a:t>4/17/2025</a:t>
            </a:fld>
            <a:endParaRPr lang="en-US"/>
          </a:p>
        </p:txBody>
      </p:sp>
      <p:sp>
        <p:nvSpPr>
          <p:cNvPr id="5" name="Footer Placeholder 4">
            <a:extLst>
              <a:ext uri="{FF2B5EF4-FFF2-40B4-BE49-F238E27FC236}">
                <a16:creationId xmlns:a16="http://schemas.microsoft.com/office/drawing/2014/main" id="{4FE7727B-AAF3-0866-1407-7DB1B171A3B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965B223-D2C2-D16B-69F3-2B5FBE45FC89}"/>
              </a:ext>
            </a:extLst>
          </p:cNvPr>
          <p:cNvSpPr>
            <a:spLocks noGrp="1"/>
          </p:cNvSpPr>
          <p:nvPr>
            <p:ph type="sldNum" sz="quarter" idx="12"/>
          </p:nvPr>
        </p:nvSpPr>
        <p:spPr/>
        <p:txBody>
          <a:bodyPr/>
          <a:lstStyle/>
          <a:p>
            <a:fld id="{85BC9242-4102-46B4-9E4E-D156AAE88606}" type="slidenum">
              <a:rPr lang="en-US" smtClean="0"/>
              <a:t>‹#›</a:t>
            </a:fld>
            <a:endParaRPr lang="en-US"/>
          </a:p>
        </p:txBody>
      </p:sp>
    </p:spTree>
    <p:extLst>
      <p:ext uri="{BB962C8B-B14F-4D97-AF65-F5344CB8AC3E}">
        <p14:creationId xmlns:p14="http://schemas.microsoft.com/office/powerpoint/2010/main" val="2532770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CE165A-CE32-BF41-0219-892ECEBFCB9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EE5665B-205A-BF77-0B9B-47ADDE0CBFA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914A2AB-1803-DD80-6118-B24D497E624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77F44A6-F15E-A0EA-EF39-20F32DC91A32}"/>
              </a:ext>
            </a:extLst>
          </p:cNvPr>
          <p:cNvSpPr>
            <a:spLocks noGrp="1"/>
          </p:cNvSpPr>
          <p:nvPr>
            <p:ph type="dt" sz="half" idx="10"/>
          </p:nvPr>
        </p:nvSpPr>
        <p:spPr/>
        <p:txBody>
          <a:bodyPr/>
          <a:lstStyle/>
          <a:p>
            <a:fld id="{7CF53732-69D4-4956-A3F2-1387D452CC5A}" type="datetime1">
              <a:rPr lang="en-US" smtClean="0"/>
              <a:t>4/17/2025</a:t>
            </a:fld>
            <a:endParaRPr lang="en-US"/>
          </a:p>
        </p:txBody>
      </p:sp>
      <p:sp>
        <p:nvSpPr>
          <p:cNvPr id="6" name="Footer Placeholder 5">
            <a:extLst>
              <a:ext uri="{FF2B5EF4-FFF2-40B4-BE49-F238E27FC236}">
                <a16:creationId xmlns:a16="http://schemas.microsoft.com/office/drawing/2014/main" id="{0B868161-415D-4237-106E-47271AB7A9A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2A90808-B92F-44F5-9839-0767CCA8552E}"/>
              </a:ext>
            </a:extLst>
          </p:cNvPr>
          <p:cNvSpPr>
            <a:spLocks noGrp="1"/>
          </p:cNvSpPr>
          <p:nvPr>
            <p:ph type="sldNum" sz="quarter" idx="12"/>
          </p:nvPr>
        </p:nvSpPr>
        <p:spPr/>
        <p:txBody>
          <a:bodyPr/>
          <a:lstStyle/>
          <a:p>
            <a:fld id="{85BC9242-4102-46B4-9E4E-D156AAE88606}" type="slidenum">
              <a:rPr lang="en-US" smtClean="0"/>
              <a:t>‹#›</a:t>
            </a:fld>
            <a:endParaRPr lang="en-US"/>
          </a:p>
        </p:txBody>
      </p:sp>
    </p:spTree>
    <p:extLst>
      <p:ext uri="{BB962C8B-B14F-4D97-AF65-F5344CB8AC3E}">
        <p14:creationId xmlns:p14="http://schemas.microsoft.com/office/powerpoint/2010/main" val="40863090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8DCE9B-76AD-66DC-391A-3C08FC3AF27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9747691-1CCB-56B5-6394-13998B45273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B85C5DF-2C94-15D6-0E0E-0A2C741F888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5C291AC-1000-6C7A-3D6F-5DB7F789C5C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1BFFE86-D9EF-0D96-5E5A-166C656C80D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D77609E-456D-9BDC-B3A8-ED427B683F89}"/>
              </a:ext>
            </a:extLst>
          </p:cNvPr>
          <p:cNvSpPr>
            <a:spLocks noGrp="1"/>
          </p:cNvSpPr>
          <p:nvPr>
            <p:ph type="dt" sz="half" idx="10"/>
          </p:nvPr>
        </p:nvSpPr>
        <p:spPr/>
        <p:txBody>
          <a:bodyPr/>
          <a:lstStyle/>
          <a:p>
            <a:fld id="{4DF82AE5-A33A-4601-8611-9374BF45F4E2}" type="datetime1">
              <a:rPr lang="en-US" smtClean="0"/>
              <a:t>4/17/2025</a:t>
            </a:fld>
            <a:endParaRPr lang="en-US"/>
          </a:p>
        </p:txBody>
      </p:sp>
      <p:sp>
        <p:nvSpPr>
          <p:cNvPr id="8" name="Footer Placeholder 7">
            <a:extLst>
              <a:ext uri="{FF2B5EF4-FFF2-40B4-BE49-F238E27FC236}">
                <a16:creationId xmlns:a16="http://schemas.microsoft.com/office/drawing/2014/main" id="{CF9A1925-BE0E-CFF7-CADD-E2A100A9790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9040242-8BFC-ABAB-45CB-552AAD3FC050}"/>
              </a:ext>
            </a:extLst>
          </p:cNvPr>
          <p:cNvSpPr>
            <a:spLocks noGrp="1"/>
          </p:cNvSpPr>
          <p:nvPr>
            <p:ph type="sldNum" sz="quarter" idx="12"/>
          </p:nvPr>
        </p:nvSpPr>
        <p:spPr/>
        <p:txBody>
          <a:bodyPr/>
          <a:lstStyle/>
          <a:p>
            <a:fld id="{85BC9242-4102-46B4-9E4E-D156AAE88606}" type="slidenum">
              <a:rPr lang="en-US" smtClean="0"/>
              <a:t>‹#›</a:t>
            </a:fld>
            <a:endParaRPr lang="en-US"/>
          </a:p>
        </p:txBody>
      </p:sp>
    </p:spTree>
    <p:extLst>
      <p:ext uri="{BB962C8B-B14F-4D97-AF65-F5344CB8AC3E}">
        <p14:creationId xmlns:p14="http://schemas.microsoft.com/office/powerpoint/2010/main" val="30859221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3531BF-9CC5-0DEB-EFA6-A30EB7B8DA2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755A5DB-2275-63B3-3C47-B50034836775}"/>
              </a:ext>
            </a:extLst>
          </p:cNvPr>
          <p:cNvSpPr>
            <a:spLocks noGrp="1"/>
          </p:cNvSpPr>
          <p:nvPr>
            <p:ph type="dt" sz="half" idx="10"/>
          </p:nvPr>
        </p:nvSpPr>
        <p:spPr/>
        <p:txBody>
          <a:bodyPr/>
          <a:lstStyle/>
          <a:p>
            <a:fld id="{2A8D1364-3EC8-484E-AA39-EAD666D1D167}" type="datetime1">
              <a:rPr lang="en-US" smtClean="0"/>
              <a:t>4/17/2025</a:t>
            </a:fld>
            <a:endParaRPr lang="en-US"/>
          </a:p>
        </p:txBody>
      </p:sp>
      <p:sp>
        <p:nvSpPr>
          <p:cNvPr id="4" name="Footer Placeholder 3">
            <a:extLst>
              <a:ext uri="{FF2B5EF4-FFF2-40B4-BE49-F238E27FC236}">
                <a16:creationId xmlns:a16="http://schemas.microsoft.com/office/drawing/2014/main" id="{2696973D-D4B3-7F88-3F78-B81E167DCF0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FE97D3B-8D3C-E031-DFB8-350E71439176}"/>
              </a:ext>
            </a:extLst>
          </p:cNvPr>
          <p:cNvSpPr>
            <a:spLocks noGrp="1"/>
          </p:cNvSpPr>
          <p:nvPr>
            <p:ph type="sldNum" sz="quarter" idx="12"/>
          </p:nvPr>
        </p:nvSpPr>
        <p:spPr/>
        <p:txBody>
          <a:bodyPr/>
          <a:lstStyle/>
          <a:p>
            <a:fld id="{85BC9242-4102-46B4-9E4E-D156AAE88606}" type="slidenum">
              <a:rPr lang="en-US" smtClean="0"/>
              <a:t>‹#›</a:t>
            </a:fld>
            <a:endParaRPr lang="en-US"/>
          </a:p>
        </p:txBody>
      </p:sp>
    </p:spTree>
    <p:extLst>
      <p:ext uri="{BB962C8B-B14F-4D97-AF65-F5344CB8AC3E}">
        <p14:creationId xmlns:p14="http://schemas.microsoft.com/office/powerpoint/2010/main" val="28565626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4FA05DE-5D5D-D1D7-EA8A-02D56A3359AA}"/>
              </a:ext>
            </a:extLst>
          </p:cNvPr>
          <p:cNvSpPr>
            <a:spLocks noGrp="1"/>
          </p:cNvSpPr>
          <p:nvPr>
            <p:ph type="dt" sz="half" idx="10"/>
          </p:nvPr>
        </p:nvSpPr>
        <p:spPr/>
        <p:txBody>
          <a:bodyPr/>
          <a:lstStyle/>
          <a:p>
            <a:fld id="{DF4C56F1-1CB5-4653-9EA7-6A4EC490C9E1}" type="datetime1">
              <a:rPr lang="en-US" smtClean="0"/>
              <a:t>4/17/2025</a:t>
            </a:fld>
            <a:endParaRPr lang="en-US"/>
          </a:p>
        </p:txBody>
      </p:sp>
      <p:sp>
        <p:nvSpPr>
          <p:cNvPr id="3" name="Footer Placeholder 2">
            <a:extLst>
              <a:ext uri="{FF2B5EF4-FFF2-40B4-BE49-F238E27FC236}">
                <a16:creationId xmlns:a16="http://schemas.microsoft.com/office/drawing/2014/main" id="{EA88D8D0-1B9D-12F3-64A4-3B579E73D35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4772489-02DF-9081-6469-C286251310BB}"/>
              </a:ext>
            </a:extLst>
          </p:cNvPr>
          <p:cNvSpPr>
            <a:spLocks noGrp="1"/>
          </p:cNvSpPr>
          <p:nvPr>
            <p:ph type="sldNum" sz="quarter" idx="12"/>
          </p:nvPr>
        </p:nvSpPr>
        <p:spPr/>
        <p:txBody>
          <a:bodyPr/>
          <a:lstStyle/>
          <a:p>
            <a:fld id="{85BC9242-4102-46B4-9E4E-D156AAE88606}" type="slidenum">
              <a:rPr lang="en-US" smtClean="0"/>
              <a:t>‹#›</a:t>
            </a:fld>
            <a:endParaRPr lang="en-US"/>
          </a:p>
        </p:txBody>
      </p:sp>
    </p:spTree>
    <p:extLst>
      <p:ext uri="{BB962C8B-B14F-4D97-AF65-F5344CB8AC3E}">
        <p14:creationId xmlns:p14="http://schemas.microsoft.com/office/powerpoint/2010/main" val="34369168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6A92E-884C-34C6-A1FF-A169FB0B619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28295AE-49B1-A91B-F518-1AA9F8D4D12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F6AA0E9-A261-58D1-B44A-362F859B3CD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9D052CA-A555-A636-4780-E6BB8A6EFD68}"/>
              </a:ext>
            </a:extLst>
          </p:cNvPr>
          <p:cNvSpPr>
            <a:spLocks noGrp="1"/>
          </p:cNvSpPr>
          <p:nvPr>
            <p:ph type="dt" sz="half" idx="10"/>
          </p:nvPr>
        </p:nvSpPr>
        <p:spPr/>
        <p:txBody>
          <a:bodyPr/>
          <a:lstStyle/>
          <a:p>
            <a:fld id="{9FE4A7B4-4697-463C-BFA3-A38ED4D71BB3}" type="datetime1">
              <a:rPr lang="en-US" smtClean="0"/>
              <a:t>4/17/2025</a:t>
            </a:fld>
            <a:endParaRPr lang="en-US"/>
          </a:p>
        </p:txBody>
      </p:sp>
      <p:sp>
        <p:nvSpPr>
          <p:cNvPr id="6" name="Footer Placeholder 5">
            <a:extLst>
              <a:ext uri="{FF2B5EF4-FFF2-40B4-BE49-F238E27FC236}">
                <a16:creationId xmlns:a16="http://schemas.microsoft.com/office/drawing/2014/main" id="{D1DF7E1C-46F5-C67B-390E-41B638ECD7A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B8801AF-DA35-533A-6A2E-E7BC44C14B30}"/>
              </a:ext>
            </a:extLst>
          </p:cNvPr>
          <p:cNvSpPr>
            <a:spLocks noGrp="1"/>
          </p:cNvSpPr>
          <p:nvPr>
            <p:ph type="sldNum" sz="quarter" idx="12"/>
          </p:nvPr>
        </p:nvSpPr>
        <p:spPr/>
        <p:txBody>
          <a:bodyPr/>
          <a:lstStyle/>
          <a:p>
            <a:fld id="{85BC9242-4102-46B4-9E4E-D156AAE88606}" type="slidenum">
              <a:rPr lang="en-US" smtClean="0"/>
              <a:t>‹#›</a:t>
            </a:fld>
            <a:endParaRPr lang="en-US"/>
          </a:p>
        </p:txBody>
      </p:sp>
    </p:spTree>
    <p:extLst>
      <p:ext uri="{BB962C8B-B14F-4D97-AF65-F5344CB8AC3E}">
        <p14:creationId xmlns:p14="http://schemas.microsoft.com/office/powerpoint/2010/main" val="36181703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0E59C9-1516-675C-BBC5-927A3808E52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47CAAF3-1F1A-F669-52BD-D0649E79C1F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62DDB98-53D1-2615-9CB4-E0DABFE37EE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989DB96-13F9-C9E8-4CDF-3FE2A240C434}"/>
              </a:ext>
            </a:extLst>
          </p:cNvPr>
          <p:cNvSpPr>
            <a:spLocks noGrp="1"/>
          </p:cNvSpPr>
          <p:nvPr>
            <p:ph type="dt" sz="half" idx="10"/>
          </p:nvPr>
        </p:nvSpPr>
        <p:spPr/>
        <p:txBody>
          <a:bodyPr/>
          <a:lstStyle/>
          <a:p>
            <a:fld id="{742AF3AF-4E4A-44B5-86EA-9CB03A8A730F}" type="datetime1">
              <a:rPr lang="en-US" smtClean="0"/>
              <a:t>4/17/2025</a:t>
            </a:fld>
            <a:endParaRPr lang="en-US"/>
          </a:p>
        </p:txBody>
      </p:sp>
      <p:sp>
        <p:nvSpPr>
          <p:cNvPr id="6" name="Footer Placeholder 5">
            <a:extLst>
              <a:ext uri="{FF2B5EF4-FFF2-40B4-BE49-F238E27FC236}">
                <a16:creationId xmlns:a16="http://schemas.microsoft.com/office/drawing/2014/main" id="{06091C5C-E732-43A6-D9AF-8C9E75D3385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2A63E98-2C18-9E2C-630B-16A37E5B2ECC}"/>
              </a:ext>
            </a:extLst>
          </p:cNvPr>
          <p:cNvSpPr>
            <a:spLocks noGrp="1"/>
          </p:cNvSpPr>
          <p:nvPr>
            <p:ph type="sldNum" sz="quarter" idx="12"/>
          </p:nvPr>
        </p:nvSpPr>
        <p:spPr/>
        <p:txBody>
          <a:bodyPr/>
          <a:lstStyle/>
          <a:p>
            <a:fld id="{85BC9242-4102-46B4-9E4E-D156AAE88606}" type="slidenum">
              <a:rPr lang="en-US" smtClean="0"/>
              <a:t>‹#›</a:t>
            </a:fld>
            <a:endParaRPr lang="en-US"/>
          </a:p>
        </p:txBody>
      </p:sp>
    </p:spTree>
    <p:extLst>
      <p:ext uri="{BB962C8B-B14F-4D97-AF65-F5344CB8AC3E}">
        <p14:creationId xmlns:p14="http://schemas.microsoft.com/office/powerpoint/2010/main" val="1247957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83000"/>
            <a:lum/>
          </a:blip>
          <a:srcRect/>
          <a:stretch>
            <a:fillRect t="-17000" b="-17000"/>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07F58A2-BD7C-9966-EC00-8CAAE296714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9C2AFF2-4C09-0BD8-18B0-C2471E8968F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8633C7C-5F1C-AC96-0EE3-AECD878EE7A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B8D14FC4-FC33-4186-B6A9-54B8A7B9231B}" type="datetime1">
              <a:rPr lang="en-US" smtClean="0"/>
              <a:t>4/17/2025</a:t>
            </a:fld>
            <a:endParaRPr lang="en-US"/>
          </a:p>
        </p:txBody>
      </p:sp>
      <p:sp>
        <p:nvSpPr>
          <p:cNvPr id="5" name="Footer Placeholder 4">
            <a:extLst>
              <a:ext uri="{FF2B5EF4-FFF2-40B4-BE49-F238E27FC236}">
                <a16:creationId xmlns:a16="http://schemas.microsoft.com/office/drawing/2014/main" id="{AD944915-6416-A913-F8D3-8755D0B4FDB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C34523AA-2B3D-6E47-E566-1D74815D582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85BC9242-4102-46B4-9E4E-D156AAE88606}" type="slidenum">
              <a:rPr lang="en-US" smtClean="0"/>
              <a:t>‹#›</a:t>
            </a:fld>
            <a:endParaRPr lang="en-US"/>
          </a:p>
        </p:txBody>
      </p:sp>
    </p:spTree>
    <p:extLst>
      <p:ext uri="{BB962C8B-B14F-4D97-AF65-F5344CB8AC3E}">
        <p14:creationId xmlns:p14="http://schemas.microsoft.com/office/powerpoint/2010/main" val="384940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gif"/></Relationships>
</file>

<file path=ppt/slides/_rels/slide13.xml.rels><?xml version="1.0" encoding="UTF-8" standalone="yes"?>
<Relationships xmlns="http://schemas.openxmlformats.org/package/2006/relationships"><Relationship Id="rId8" Type="http://schemas.openxmlformats.org/officeDocument/2006/relationships/image" Target="../media/image13.jpg"/><Relationship Id="rId3" Type="http://schemas.openxmlformats.org/officeDocument/2006/relationships/image" Target="../media/image11.gif"/><Relationship Id="rId7"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2.gif"/><Relationship Id="rId4" Type="http://schemas.openxmlformats.org/officeDocument/2006/relationships/image" Target="../media/image12.png"/><Relationship Id="rId9" Type="http://schemas.openxmlformats.org/officeDocument/2006/relationships/image" Target="../media/image14.png"/></Relationships>
</file>

<file path=ppt/slides/_rels/slide2.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5.jp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2.gif"/><Relationship Id="rId7"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jp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gif"/></Relationships>
</file>

<file path=ppt/slides/_rels/slide6.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chart" Target="../charts/chart1.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chart" Target="../charts/chart2.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chart" Target="../charts/chart3.xml"/><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9.xml"/><Relationship Id="rId1" Type="http://schemas.openxmlformats.org/officeDocument/2006/relationships/slideLayout" Target="../slideLayouts/slideLayout6.xml"/><Relationship Id="rId5" Type="http://schemas.openxmlformats.org/officeDocument/2006/relationships/image" Target="../media/image3.png"/><Relationship Id="rId4" Type="http://schemas.openxmlformats.org/officeDocument/2006/relationships/image" Target="../media/image2.g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AC48BE-7B94-D5E5-56CA-A0E9631713D6}"/>
              </a:ext>
            </a:extLst>
          </p:cNvPr>
          <p:cNvSpPr>
            <a:spLocks noGrp="1"/>
          </p:cNvSpPr>
          <p:nvPr>
            <p:ph type="ctrTitle"/>
          </p:nvPr>
        </p:nvSpPr>
        <p:spPr/>
        <p:txBody>
          <a:bodyPr>
            <a:normAutofit fontScale="90000"/>
          </a:bodyPr>
          <a:lstStyle/>
          <a:p>
            <a:r>
              <a:rPr lang="en-US" b="1" dirty="0">
                <a:latin typeface="Calibri" panose="020F0502020204030204" pitchFamily="34" charset="0"/>
                <a:ea typeface="Calibri" panose="020F0502020204030204" pitchFamily="34" charset="0"/>
                <a:cs typeface="Calibri" panose="020F0502020204030204" pitchFamily="34" charset="0"/>
              </a:rPr>
              <a:t>Investigating Trophic Dynamics in Lake Okeechobee’s Pelagic Zone</a:t>
            </a:r>
          </a:p>
        </p:txBody>
      </p:sp>
      <p:sp>
        <p:nvSpPr>
          <p:cNvPr id="3" name="Subtitle 2">
            <a:extLst>
              <a:ext uri="{FF2B5EF4-FFF2-40B4-BE49-F238E27FC236}">
                <a16:creationId xmlns:a16="http://schemas.microsoft.com/office/drawing/2014/main" id="{CCCC2752-2973-8A77-4BD6-4F39A426F09E}"/>
              </a:ext>
            </a:extLst>
          </p:cNvPr>
          <p:cNvSpPr>
            <a:spLocks noGrp="1"/>
          </p:cNvSpPr>
          <p:nvPr>
            <p:ph type="subTitle" idx="1"/>
          </p:nvPr>
        </p:nvSpPr>
        <p:spPr/>
        <p:txBody>
          <a:bodyPr>
            <a:normAutofit fontScale="70000" lnSpcReduction="20000"/>
          </a:bodyPr>
          <a:lstStyle/>
          <a:p>
            <a:r>
              <a:rPr lang="en-US" sz="2900" dirty="0">
                <a:latin typeface="Calibri" panose="020F0502020204030204" pitchFamily="34" charset="0"/>
                <a:ea typeface="Calibri" panose="020F0502020204030204" pitchFamily="34" charset="0"/>
                <a:cs typeface="Calibri" panose="020F0502020204030204" pitchFamily="34" charset="0"/>
              </a:rPr>
              <a:t>Anna Swigris</a:t>
            </a:r>
            <a:r>
              <a:rPr lang="en-US" sz="2900" baseline="30000" dirty="0">
                <a:latin typeface="Calibri" panose="020F0502020204030204" pitchFamily="34" charset="0"/>
                <a:ea typeface="Calibri" panose="020F0502020204030204" pitchFamily="34" charset="0"/>
                <a:cs typeface="Calibri" panose="020F0502020204030204" pitchFamily="34" charset="0"/>
              </a:rPr>
              <a:t>1,2</a:t>
            </a:r>
            <a:r>
              <a:rPr lang="en-US" sz="2900" dirty="0">
                <a:latin typeface="Calibri" panose="020F0502020204030204" pitchFamily="34" charset="0"/>
                <a:ea typeface="Calibri" panose="020F0502020204030204" pitchFamily="34" charset="0"/>
                <a:cs typeface="Calibri" panose="020F0502020204030204" pitchFamily="34" charset="0"/>
              </a:rPr>
              <a:t> and Corey T. Callaghan</a:t>
            </a:r>
            <a:r>
              <a:rPr lang="en-US" sz="2900" baseline="30000" dirty="0">
                <a:latin typeface="Calibri" panose="020F0502020204030204" pitchFamily="34" charset="0"/>
                <a:ea typeface="Calibri" panose="020F0502020204030204" pitchFamily="34" charset="0"/>
                <a:cs typeface="Calibri" panose="020F0502020204030204" pitchFamily="34" charset="0"/>
              </a:rPr>
              <a:t>1</a:t>
            </a:r>
          </a:p>
          <a:p>
            <a:r>
              <a:rPr lang="en-US" sz="2300" baseline="30000" dirty="0">
                <a:latin typeface="Calibri" panose="020F0502020204030204" pitchFamily="34" charset="0"/>
                <a:ea typeface="Calibri" panose="020F0502020204030204" pitchFamily="34" charset="0"/>
                <a:cs typeface="Calibri" panose="020F0502020204030204" pitchFamily="34" charset="0"/>
              </a:rPr>
              <a:t>1</a:t>
            </a:r>
            <a:r>
              <a:rPr lang="en-US" sz="2300" dirty="0">
                <a:latin typeface="Calibri" panose="020F0502020204030204" pitchFamily="34" charset="0"/>
                <a:ea typeface="Calibri" panose="020F0502020204030204" pitchFamily="34" charset="0"/>
                <a:cs typeface="Calibri" panose="020F0502020204030204" pitchFamily="34" charset="0"/>
              </a:rPr>
              <a:t>Department of Wildlife Ecology and Conservation, University of Florida </a:t>
            </a:r>
          </a:p>
          <a:p>
            <a:r>
              <a:rPr lang="en-US" sz="2300" baseline="30000" dirty="0">
                <a:latin typeface="Calibri" panose="020F0502020204030204" pitchFamily="34" charset="0"/>
                <a:ea typeface="Calibri" panose="020F0502020204030204" pitchFamily="34" charset="0"/>
                <a:cs typeface="Calibri" panose="020F0502020204030204" pitchFamily="34" charset="0"/>
              </a:rPr>
              <a:t>2</a:t>
            </a:r>
            <a:r>
              <a:rPr lang="en-US" sz="2300" dirty="0">
                <a:latin typeface="Calibri" panose="020F0502020204030204" pitchFamily="34" charset="0"/>
                <a:ea typeface="Calibri" panose="020F0502020204030204" pitchFamily="34" charset="0"/>
                <a:cs typeface="Calibri" panose="020F0502020204030204" pitchFamily="34" charset="0"/>
              </a:rPr>
              <a:t>South Florida Water Management District</a:t>
            </a:r>
          </a:p>
          <a:p>
            <a:r>
              <a:rPr lang="en-US" sz="3100" dirty="0">
                <a:latin typeface="Calibri" panose="020F0502020204030204" pitchFamily="34" charset="0"/>
                <a:ea typeface="Calibri" panose="020F0502020204030204" pitchFamily="34" charset="0"/>
                <a:cs typeface="Calibri" panose="020F0502020204030204" pitchFamily="34" charset="0"/>
              </a:rPr>
              <a:t>Florida Wildlife Society Conference</a:t>
            </a:r>
          </a:p>
          <a:p>
            <a:r>
              <a:rPr lang="en-US" sz="3100" dirty="0">
                <a:latin typeface="Calibri" panose="020F0502020204030204" pitchFamily="34" charset="0"/>
                <a:ea typeface="Calibri" panose="020F0502020204030204" pitchFamily="34" charset="0"/>
                <a:cs typeface="Calibri" panose="020F0502020204030204" pitchFamily="34" charset="0"/>
              </a:rPr>
              <a:t>April 17</a:t>
            </a:r>
            <a:r>
              <a:rPr lang="en-US" sz="3100" baseline="30000" dirty="0">
                <a:latin typeface="Calibri" panose="020F0502020204030204" pitchFamily="34" charset="0"/>
                <a:ea typeface="Calibri" panose="020F0502020204030204" pitchFamily="34" charset="0"/>
                <a:cs typeface="Calibri" panose="020F0502020204030204" pitchFamily="34" charset="0"/>
              </a:rPr>
              <a:t>th</a:t>
            </a:r>
            <a:r>
              <a:rPr lang="en-US" sz="3100" dirty="0">
                <a:latin typeface="Calibri" panose="020F0502020204030204" pitchFamily="34" charset="0"/>
                <a:ea typeface="Calibri" panose="020F0502020204030204" pitchFamily="34" charset="0"/>
                <a:cs typeface="Calibri" panose="020F0502020204030204" pitchFamily="34" charset="0"/>
              </a:rPr>
              <a:t>, 2025</a:t>
            </a:r>
          </a:p>
        </p:txBody>
      </p:sp>
      <p:pic>
        <p:nvPicPr>
          <p:cNvPr id="2050" name="Picture 2">
            <a:extLst>
              <a:ext uri="{FF2B5EF4-FFF2-40B4-BE49-F238E27FC236}">
                <a16:creationId xmlns:a16="http://schemas.microsoft.com/office/drawing/2014/main" id="{1A83945F-9DC4-0BFC-66E2-3ACDAEF643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2872" y="6333707"/>
            <a:ext cx="2367213" cy="309729"/>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B840E1AC-AFDF-5D2C-9F45-CF49E489343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4830"/>
            <a:ext cx="12192000" cy="458787"/>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a:extLst>
              <a:ext uri="{FF2B5EF4-FFF2-40B4-BE49-F238E27FC236}">
                <a16:creationId xmlns:a16="http://schemas.microsoft.com/office/drawing/2014/main" id="{59242320-97A7-D4A9-90FB-21FA1C6989A7}"/>
              </a:ext>
            </a:extLst>
          </p:cNvPr>
          <p:cNvSpPr>
            <a:spLocks noGrp="1"/>
          </p:cNvSpPr>
          <p:nvPr>
            <p:ph type="sldNum" sz="quarter" idx="12"/>
          </p:nvPr>
        </p:nvSpPr>
        <p:spPr/>
        <p:txBody>
          <a:bodyPr/>
          <a:lstStyle/>
          <a:p>
            <a:fld id="{85BC9242-4102-46B4-9E4E-D156AAE88606}" type="slidenum">
              <a:rPr lang="en-US" smtClean="0">
                <a:solidFill>
                  <a:schemeClr val="bg1"/>
                </a:solidFill>
              </a:rPr>
              <a:t>1</a:t>
            </a:fld>
            <a:endParaRPr lang="en-US">
              <a:solidFill>
                <a:schemeClr val="bg1"/>
              </a:solidFill>
            </a:endParaRPr>
          </a:p>
        </p:txBody>
      </p:sp>
      <p:pic>
        <p:nvPicPr>
          <p:cNvPr id="6" name="Picture 5" descr="A picture containing text&#10;&#10;AI-generated content may be incorrect.">
            <a:extLst>
              <a:ext uri="{FF2B5EF4-FFF2-40B4-BE49-F238E27FC236}">
                <a16:creationId xmlns:a16="http://schemas.microsoft.com/office/drawing/2014/main" id="{B4E66A51-AB62-F19E-EC9E-F753ECFC2E4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23132" y="3255962"/>
            <a:ext cx="3315969" cy="3348037"/>
          </a:xfrm>
          <a:prstGeom prst="rect">
            <a:avLst/>
          </a:prstGeom>
        </p:spPr>
      </p:pic>
    </p:spTree>
    <p:extLst>
      <p:ext uri="{BB962C8B-B14F-4D97-AF65-F5344CB8AC3E}">
        <p14:creationId xmlns:p14="http://schemas.microsoft.com/office/powerpoint/2010/main" val="28219845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7A904-3D5C-0D12-3F0E-59157D87E753}"/>
              </a:ext>
            </a:extLst>
          </p:cNvPr>
          <p:cNvSpPr>
            <a:spLocks noGrp="1"/>
          </p:cNvSpPr>
          <p:nvPr>
            <p:ph type="title"/>
          </p:nvPr>
        </p:nvSpPr>
        <p:spPr>
          <a:xfrm>
            <a:off x="838200" y="451182"/>
            <a:ext cx="10515600" cy="1325563"/>
          </a:xfrm>
        </p:spPr>
        <p:txBody>
          <a:bodyPr>
            <a:normAutofit/>
          </a:bodyPr>
          <a:lstStyle/>
          <a:p>
            <a:r>
              <a:rPr lang="en-US" b="1" dirty="0">
                <a:latin typeface="Calibri" panose="020F0502020204030204" pitchFamily="34" charset="0"/>
                <a:ea typeface="Calibri" panose="020F0502020204030204" pitchFamily="34" charset="0"/>
                <a:cs typeface="Calibri" panose="020F0502020204030204" pitchFamily="34" charset="0"/>
              </a:rPr>
              <a:t>Who Influences Who?</a:t>
            </a:r>
          </a:p>
        </p:txBody>
      </p:sp>
      <p:sp>
        <p:nvSpPr>
          <p:cNvPr id="3" name="Content Placeholder 2">
            <a:extLst>
              <a:ext uri="{FF2B5EF4-FFF2-40B4-BE49-F238E27FC236}">
                <a16:creationId xmlns:a16="http://schemas.microsoft.com/office/drawing/2014/main" id="{A22EE8E7-8080-38DF-0799-F990D3D6D0B6}"/>
              </a:ext>
            </a:extLst>
          </p:cNvPr>
          <p:cNvSpPr>
            <a:spLocks noGrp="1"/>
          </p:cNvSpPr>
          <p:nvPr>
            <p:ph idx="1"/>
          </p:nvPr>
        </p:nvSpPr>
        <p:spPr>
          <a:xfrm>
            <a:off x="211709" y="1566317"/>
            <a:ext cx="7199924" cy="4351338"/>
          </a:xfrm>
        </p:spPr>
        <p:txBody>
          <a:bodyPr>
            <a:normAutofit/>
          </a:bodyPr>
          <a:lstStyle/>
          <a:p>
            <a:r>
              <a:rPr lang="en-US" sz="2400" dirty="0">
                <a:latin typeface="Calibri" panose="020F0502020204030204" pitchFamily="34" charset="0"/>
                <a:ea typeface="Calibri" panose="020F0502020204030204" pitchFamily="34" charset="0"/>
                <a:cs typeface="Calibri" panose="020F0502020204030204" pitchFamily="34" charset="0"/>
              </a:rPr>
              <a:t>Confounding Variables </a:t>
            </a:r>
            <a:r>
              <a:rPr lang="en-US" sz="2400" dirty="0">
                <a:latin typeface="Calibri" panose="020F0502020204030204" pitchFamily="34" charset="0"/>
                <a:ea typeface="Calibri" panose="020F0502020204030204" pitchFamily="34" charset="0"/>
                <a:cs typeface="Calibri" panose="020F0502020204030204" pitchFamily="34" charset="0"/>
                <a:sym typeface="Wingdings" panose="05000000000000000000" pitchFamily="2" charset="2"/>
              </a:rPr>
              <a:t> Principal Components Analysis</a:t>
            </a:r>
          </a:p>
          <a:p>
            <a:r>
              <a:rPr lang="en-US" sz="2400" dirty="0">
                <a:latin typeface="Calibri" panose="020F0502020204030204" pitchFamily="34" charset="0"/>
                <a:ea typeface="Calibri" panose="020F0502020204030204" pitchFamily="34" charset="0"/>
                <a:cs typeface="Calibri" panose="020F0502020204030204" pitchFamily="34" charset="0"/>
                <a:sym typeface="Wingdings" panose="05000000000000000000" pitchFamily="2" charset="2"/>
              </a:rPr>
              <a:t>Biomass of Zooplankton (BZ) : Biomass of Phytoplankton (BP)</a:t>
            </a:r>
          </a:p>
          <a:p>
            <a:pPr lvl="1"/>
            <a:r>
              <a:rPr lang="en-US" sz="2000" dirty="0">
                <a:latin typeface="Calibri" panose="020F0502020204030204" pitchFamily="34" charset="0"/>
                <a:ea typeface="Calibri" panose="020F0502020204030204" pitchFamily="34" charset="0"/>
                <a:cs typeface="Calibri" panose="020F0502020204030204" pitchFamily="34" charset="0"/>
                <a:sym typeface="Wingdings" panose="05000000000000000000" pitchFamily="2" charset="2"/>
              </a:rPr>
              <a:t>Low  smaller zooplankton communities, higher trophic state</a:t>
            </a:r>
          </a:p>
          <a:p>
            <a:pPr lvl="1"/>
            <a:r>
              <a:rPr lang="en-US" sz="2000" dirty="0">
                <a:latin typeface="Calibri" panose="020F0502020204030204" pitchFamily="34" charset="0"/>
                <a:ea typeface="Calibri" panose="020F0502020204030204" pitchFamily="34" charset="0"/>
                <a:cs typeface="Calibri" panose="020F0502020204030204" pitchFamily="34" charset="0"/>
                <a:sym typeface="Wingdings" panose="05000000000000000000" pitchFamily="2" charset="2"/>
              </a:rPr>
              <a:t>High  larger-bodied zooplankton communities, lower trophic state</a:t>
            </a:r>
            <a:endParaRPr lang="en-US" sz="2000" dirty="0">
              <a:latin typeface="Calibri" panose="020F0502020204030204" pitchFamily="34" charset="0"/>
              <a:ea typeface="Calibri" panose="020F0502020204030204" pitchFamily="34" charset="0"/>
              <a:cs typeface="Calibri" panose="020F0502020204030204" pitchFamily="34" charset="0"/>
            </a:endParaRPr>
          </a:p>
          <a:p>
            <a:r>
              <a:rPr lang="en-US" sz="2400" dirty="0">
                <a:latin typeface="Calibri" panose="020F0502020204030204" pitchFamily="34" charset="0"/>
                <a:ea typeface="Calibri" panose="020F0502020204030204" pitchFamily="34" charset="0"/>
                <a:cs typeface="Calibri" panose="020F0502020204030204" pitchFamily="34" charset="0"/>
              </a:rPr>
              <a:t>Water Quality Variables</a:t>
            </a:r>
          </a:p>
          <a:p>
            <a:pPr lvl="1"/>
            <a:r>
              <a:rPr lang="en-US" sz="2000" dirty="0">
                <a:latin typeface="Calibri" panose="020F0502020204030204" pitchFamily="34" charset="0"/>
                <a:ea typeface="Calibri" panose="020F0502020204030204" pitchFamily="34" charset="0"/>
                <a:cs typeface="Calibri" panose="020F0502020204030204" pitchFamily="34" charset="0"/>
              </a:rPr>
              <a:t>Dissolved Inorganic Nitrogen (DIN), Soluble Reactive Phosphorus (OPO</a:t>
            </a:r>
            <a:r>
              <a:rPr lang="en-US" sz="2000" baseline="-25000" dirty="0">
                <a:latin typeface="Calibri" panose="020F0502020204030204" pitchFamily="34" charset="0"/>
                <a:ea typeface="Calibri" panose="020F0502020204030204" pitchFamily="34" charset="0"/>
                <a:cs typeface="Calibri" panose="020F0502020204030204" pitchFamily="34" charset="0"/>
              </a:rPr>
              <a:t>4</a:t>
            </a:r>
            <a:r>
              <a:rPr lang="en-US" sz="2000" dirty="0">
                <a:latin typeface="Calibri" panose="020F0502020204030204" pitchFamily="34" charset="0"/>
                <a:ea typeface="Calibri" panose="020F0502020204030204" pitchFamily="34" charset="0"/>
                <a:cs typeface="Calibri" panose="020F0502020204030204" pitchFamily="34" charset="0"/>
              </a:rPr>
              <a:t>), Temperature, and Total Suspended Solids (TSS)</a:t>
            </a:r>
          </a:p>
        </p:txBody>
      </p:sp>
      <p:pic>
        <p:nvPicPr>
          <p:cNvPr id="4" name="Picture 2">
            <a:extLst>
              <a:ext uri="{FF2B5EF4-FFF2-40B4-BE49-F238E27FC236}">
                <a16:creationId xmlns:a16="http://schemas.microsoft.com/office/drawing/2014/main" id="{A69BF276-6F3C-F599-2A29-A8F4F9E111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2872" y="6333707"/>
            <a:ext cx="2367213" cy="30972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8">
            <a:extLst>
              <a:ext uri="{FF2B5EF4-FFF2-40B4-BE49-F238E27FC236}">
                <a16:creationId xmlns:a16="http://schemas.microsoft.com/office/drawing/2014/main" id="{6E2416C0-1180-EEE8-1F4D-FDE2BBD6E6C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4830"/>
            <a:ext cx="12192000" cy="458787"/>
          </a:xfrm>
          <a:prstGeom prst="rect">
            <a:avLst/>
          </a:prstGeom>
          <a:noFill/>
          <a:extLst>
            <a:ext uri="{909E8E84-426E-40DD-AFC4-6F175D3DCCD1}">
              <a14:hiddenFill xmlns:a14="http://schemas.microsoft.com/office/drawing/2010/main">
                <a:solidFill>
                  <a:srgbClr val="FFFFFF"/>
                </a:solidFill>
              </a14:hiddenFill>
            </a:ext>
          </a:extLst>
        </p:spPr>
      </p:pic>
      <p:sp>
        <p:nvSpPr>
          <p:cNvPr id="9" name="Slide Number Placeholder 8">
            <a:extLst>
              <a:ext uri="{FF2B5EF4-FFF2-40B4-BE49-F238E27FC236}">
                <a16:creationId xmlns:a16="http://schemas.microsoft.com/office/drawing/2014/main" id="{FC32A1FE-CD99-22EF-317C-F0F09AB976BA}"/>
              </a:ext>
            </a:extLst>
          </p:cNvPr>
          <p:cNvSpPr>
            <a:spLocks noGrp="1"/>
          </p:cNvSpPr>
          <p:nvPr>
            <p:ph type="sldNum" sz="quarter" idx="12"/>
          </p:nvPr>
        </p:nvSpPr>
        <p:spPr/>
        <p:txBody>
          <a:bodyPr/>
          <a:lstStyle/>
          <a:p>
            <a:fld id="{85BC9242-4102-46B4-9E4E-D156AAE88606}" type="slidenum">
              <a:rPr lang="en-US" smtClean="0">
                <a:solidFill>
                  <a:schemeClr val="bg1"/>
                </a:solidFill>
              </a:rPr>
              <a:t>10</a:t>
            </a:fld>
            <a:endParaRPr lang="en-US">
              <a:solidFill>
                <a:schemeClr val="bg1"/>
              </a:solidFill>
            </a:endParaRPr>
          </a:p>
        </p:txBody>
      </p:sp>
      <p:grpSp>
        <p:nvGrpSpPr>
          <p:cNvPr id="10" name="Group 5">
            <a:extLst>
              <a:ext uri="{FF2B5EF4-FFF2-40B4-BE49-F238E27FC236}">
                <a16:creationId xmlns:a16="http://schemas.microsoft.com/office/drawing/2014/main" id="{27B3F3DC-4DEB-59F4-376D-72BFED990D8A}"/>
              </a:ext>
            </a:extLst>
          </p:cNvPr>
          <p:cNvGrpSpPr>
            <a:grpSpLocks noChangeAspect="1"/>
          </p:cNvGrpSpPr>
          <p:nvPr/>
        </p:nvGrpSpPr>
        <p:grpSpPr bwMode="auto">
          <a:xfrm>
            <a:off x="6989942" y="1322665"/>
            <a:ext cx="4990349" cy="5033685"/>
            <a:chOff x="2924" y="1416"/>
            <a:chExt cx="2189" cy="2208"/>
          </a:xfrm>
        </p:grpSpPr>
        <p:sp>
          <p:nvSpPr>
            <p:cNvPr id="11" name="AutoShape 4">
              <a:extLst>
                <a:ext uri="{FF2B5EF4-FFF2-40B4-BE49-F238E27FC236}">
                  <a16:creationId xmlns:a16="http://schemas.microsoft.com/office/drawing/2014/main" id="{D8C4D5FC-0418-A13E-5EC0-D426994676B5}"/>
                </a:ext>
              </a:extLst>
            </p:cNvPr>
            <p:cNvSpPr>
              <a:spLocks noChangeAspect="1" noChangeArrowheads="1" noTextEdit="1"/>
            </p:cNvSpPr>
            <p:nvPr/>
          </p:nvSpPr>
          <p:spPr bwMode="auto">
            <a:xfrm>
              <a:off x="2955" y="1440"/>
              <a:ext cx="2097" cy="2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12" name="Group 206">
              <a:extLst>
                <a:ext uri="{FF2B5EF4-FFF2-40B4-BE49-F238E27FC236}">
                  <a16:creationId xmlns:a16="http://schemas.microsoft.com/office/drawing/2014/main" id="{13817304-A5F9-78BA-F5E5-38820A5837FC}"/>
                </a:ext>
              </a:extLst>
            </p:cNvPr>
            <p:cNvGrpSpPr>
              <a:grpSpLocks/>
            </p:cNvGrpSpPr>
            <p:nvPr/>
          </p:nvGrpSpPr>
          <p:grpSpPr bwMode="auto">
            <a:xfrm>
              <a:off x="3180" y="1763"/>
              <a:ext cx="30" cy="1529"/>
              <a:chOff x="3180" y="1763"/>
              <a:chExt cx="30" cy="1529"/>
            </a:xfrm>
          </p:grpSpPr>
          <p:sp>
            <p:nvSpPr>
              <p:cNvPr id="273" name="Line 199">
                <a:extLst>
                  <a:ext uri="{FF2B5EF4-FFF2-40B4-BE49-F238E27FC236}">
                    <a16:creationId xmlns:a16="http://schemas.microsoft.com/office/drawing/2014/main" id="{C6E25A68-D87F-F327-3154-CFE9B42C0A8C}"/>
                  </a:ext>
                </a:extLst>
              </p:cNvPr>
              <p:cNvSpPr>
                <a:spLocks noChangeShapeType="1"/>
              </p:cNvSpPr>
              <p:nvPr/>
            </p:nvSpPr>
            <p:spPr bwMode="auto">
              <a:xfrm>
                <a:off x="3195" y="3076"/>
                <a:ext cx="15" cy="0"/>
              </a:xfrm>
              <a:prstGeom prst="line">
                <a:avLst/>
              </a:prstGeom>
              <a:noFill/>
              <a:ln w="7938" cap="flat">
                <a:solidFill>
                  <a:srgbClr val="A5A5A5"/>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4" name="Line 200">
                <a:extLst>
                  <a:ext uri="{FF2B5EF4-FFF2-40B4-BE49-F238E27FC236}">
                    <a16:creationId xmlns:a16="http://schemas.microsoft.com/office/drawing/2014/main" id="{87C6B390-CC88-1042-EE06-0ADEC9C2FDCB}"/>
                  </a:ext>
                </a:extLst>
              </p:cNvPr>
              <p:cNvSpPr>
                <a:spLocks noChangeShapeType="1"/>
              </p:cNvSpPr>
              <p:nvPr/>
            </p:nvSpPr>
            <p:spPr bwMode="auto">
              <a:xfrm>
                <a:off x="3195" y="2638"/>
                <a:ext cx="15" cy="0"/>
              </a:xfrm>
              <a:prstGeom prst="line">
                <a:avLst/>
              </a:prstGeom>
              <a:noFill/>
              <a:ln w="7938" cap="flat">
                <a:solidFill>
                  <a:srgbClr val="A5A5A5"/>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5" name="Line 201">
                <a:extLst>
                  <a:ext uri="{FF2B5EF4-FFF2-40B4-BE49-F238E27FC236}">
                    <a16:creationId xmlns:a16="http://schemas.microsoft.com/office/drawing/2014/main" id="{FA08C0CB-C7E1-D04C-D1F4-6FC57ED77305}"/>
                  </a:ext>
                </a:extLst>
              </p:cNvPr>
              <p:cNvSpPr>
                <a:spLocks noChangeShapeType="1"/>
              </p:cNvSpPr>
              <p:nvPr/>
            </p:nvSpPr>
            <p:spPr bwMode="auto">
              <a:xfrm>
                <a:off x="3195" y="2201"/>
                <a:ext cx="15" cy="0"/>
              </a:xfrm>
              <a:prstGeom prst="line">
                <a:avLst/>
              </a:prstGeom>
              <a:noFill/>
              <a:ln w="7938" cap="flat">
                <a:solidFill>
                  <a:srgbClr val="A5A5A5"/>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6" name="Line 202">
                <a:extLst>
                  <a:ext uri="{FF2B5EF4-FFF2-40B4-BE49-F238E27FC236}">
                    <a16:creationId xmlns:a16="http://schemas.microsoft.com/office/drawing/2014/main" id="{ECC0666D-2949-FF86-C15B-41B75C8ACD07}"/>
                  </a:ext>
                </a:extLst>
              </p:cNvPr>
              <p:cNvSpPr>
                <a:spLocks noChangeShapeType="1"/>
              </p:cNvSpPr>
              <p:nvPr/>
            </p:nvSpPr>
            <p:spPr bwMode="auto">
              <a:xfrm>
                <a:off x="3195" y="1763"/>
                <a:ext cx="15" cy="0"/>
              </a:xfrm>
              <a:prstGeom prst="line">
                <a:avLst/>
              </a:prstGeom>
              <a:noFill/>
              <a:ln w="7938" cap="flat">
                <a:solidFill>
                  <a:srgbClr val="A5A5A5"/>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7" name="Line 203">
                <a:extLst>
                  <a:ext uri="{FF2B5EF4-FFF2-40B4-BE49-F238E27FC236}">
                    <a16:creationId xmlns:a16="http://schemas.microsoft.com/office/drawing/2014/main" id="{10B5303D-9081-24BF-2C40-0D0007C8FB06}"/>
                  </a:ext>
                </a:extLst>
              </p:cNvPr>
              <p:cNvSpPr>
                <a:spLocks noChangeShapeType="1"/>
              </p:cNvSpPr>
              <p:nvPr/>
            </p:nvSpPr>
            <p:spPr bwMode="auto">
              <a:xfrm>
                <a:off x="3180" y="3292"/>
                <a:ext cx="30" cy="0"/>
              </a:xfrm>
              <a:prstGeom prst="line">
                <a:avLst/>
              </a:prstGeom>
              <a:noFill/>
              <a:ln w="7938" cap="flat">
                <a:solidFill>
                  <a:srgbClr val="A5A5A5"/>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8" name="Line 204">
                <a:extLst>
                  <a:ext uri="{FF2B5EF4-FFF2-40B4-BE49-F238E27FC236}">
                    <a16:creationId xmlns:a16="http://schemas.microsoft.com/office/drawing/2014/main" id="{6151BE72-555E-2F33-1168-C24A633FC358}"/>
                  </a:ext>
                </a:extLst>
              </p:cNvPr>
              <p:cNvSpPr>
                <a:spLocks noChangeShapeType="1"/>
              </p:cNvSpPr>
              <p:nvPr/>
            </p:nvSpPr>
            <p:spPr bwMode="auto">
              <a:xfrm>
                <a:off x="3180" y="2855"/>
                <a:ext cx="30" cy="0"/>
              </a:xfrm>
              <a:prstGeom prst="line">
                <a:avLst/>
              </a:prstGeom>
              <a:noFill/>
              <a:ln w="7938" cap="flat">
                <a:solidFill>
                  <a:srgbClr val="A5A5A5"/>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9" name="Line 205">
                <a:extLst>
                  <a:ext uri="{FF2B5EF4-FFF2-40B4-BE49-F238E27FC236}">
                    <a16:creationId xmlns:a16="http://schemas.microsoft.com/office/drawing/2014/main" id="{20432A51-2891-7541-BAB3-973E805FCBE5}"/>
                  </a:ext>
                </a:extLst>
              </p:cNvPr>
              <p:cNvSpPr>
                <a:spLocks noChangeShapeType="1"/>
              </p:cNvSpPr>
              <p:nvPr/>
            </p:nvSpPr>
            <p:spPr bwMode="auto">
              <a:xfrm>
                <a:off x="3180" y="2417"/>
                <a:ext cx="30" cy="0"/>
              </a:xfrm>
              <a:prstGeom prst="line">
                <a:avLst/>
              </a:prstGeom>
              <a:noFill/>
              <a:ln w="7938" cap="flat">
                <a:solidFill>
                  <a:srgbClr val="A5A5A5"/>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13" name="Line 207">
              <a:extLst>
                <a:ext uri="{FF2B5EF4-FFF2-40B4-BE49-F238E27FC236}">
                  <a16:creationId xmlns:a16="http://schemas.microsoft.com/office/drawing/2014/main" id="{41ACC62F-4B7C-6E28-5F9E-BDCD69821803}"/>
                </a:ext>
              </a:extLst>
            </p:cNvPr>
            <p:cNvSpPr>
              <a:spLocks noChangeShapeType="1"/>
            </p:cNvSpPr>
            <p:nvPr/>
          </p:nvSpPr>
          <p:spPr bwMode="auto">
            <a:xfrm>
              <a:off x="3180" y="1985"/>
              <a:ext cx="30" cy="0"/>
            </a:xfrm>
            <a:prstGeom prst="line">
              <a:avLst/>
            </a:prstGeom>
            <a:noFill/>
            <a:ln w="7938" cap="flat">
              <a:solidFill>
                <a:srgbClr val="A5A5A5"/>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Line 208">
              <a:extLst>
                <a:ext uri="{FF2B5EF4-FFF2-40B4-BE49-F238E27FC236}">
                  <a16:creationId xmlns:a16="http://schemas.microsoft.com/office/drawing/2014/main" id="{E93CE3BE-F743-5965-8FCD-05C4E758B6A7}"/>
                </a:ext>
              </a:extLst>
            </p:cNvPr>
            <p:cNvSpPr>
              <a:spLocks noChangeShapeType="1"/>
            </p:cNvSpPr>
            <p:nvPr/>
          </p:nvSpPr>
          <p:spPr bwMode="auto">
            <a:xfrm>
              <a:off x="3180" y="1547"/>
              <a:ext cx="30" cy="0"/>
            </a:xfrm>
            <a:prstGeom prst="line">
              <a:avLst/>
            </a:prstGeom>
            <a:noFill/>
            <a:ln w="7938" cap="flat">
              <a:solidFill>
                <a:srgbClr val="A5A5A5"/>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Line 209">
              <a:extLst>
                <a:ext uri="{FF2B5EF4-FFF2-40B4-BE49-F238E27FC236}">
                  <a16:creationId xmlns:a16="http://schemas.microsoft.com/office/drawing/2014/main" id="{18CF4AD3-88BF-90BE-D749-B15AF2A03FA3}"/>
                </a:ext>
              </a:extLst>
            </p:cNvPr>
            <p:cNvSpPr>
              <a:spLocks noChangeShapeType="1"/>
            </p:cNvSpPr>
            <p:nvPr/>
          </p:nvSpPr>
          <p:spPr bwMode="auto">
            <a:xfrm>
              <a:off x="3180" y="2417"/>
              <a:ext cx="30" cy="0"/>
            </a:xfrm>
            <a:prstGeom prst="line">
              <a:avLst/>
            </a:prstGeom>
            <a:noFill/>
            <a:ln w="7938" cap="flat">
              <a:solidFill>
                <a:srgbClr val="F0324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Rectangle 210">
              <a:extLst>
                <a:ext uri="{FF2B5EF4-FFF2-40B4-BE49-F238E27FC236}">
                  <a16:creationId xmlns:a16="http://schemas.microsoft.com/office/drawing/2014/main" id="{E9524164-709F-EA12-4952-F1CDE4BF8B23}"/>
                </a:ext>
              </a:extLst>
            </p:cNvPr>
            <p:cNvSpPr>
              <a:spLocks noChangeArrowheads="1"/>
            </p:cNvSpPr>
            <p:nvPr/>
          </p:nvSpPr>
          <p:spPr bwMode="auto">
            <a:xfrm>
              <a:off x="3060" y="3252"/>
              <a:ext cx="103" cy="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1" i="0" u="none" strike="noStrike" cap="none" normalizeH="0" baseline="0">
                  <a:ln>
                    <a:noFill/>
                  </a:ln>
                  <a:solidFill>
                    <a:srgbClr val="000000"/>
                  </a:solidFill>
                  <a:effectLst/>
                  <a:latin typeface="Segoe UI" panose="020B0502040204020203" pitchFamily="34" charset="0"/>
                </a:rPr>
                <a:t>-1.0</a:t>
              </a:r>
              <a:endParaRPr kumimoji="0" lang="en-US" altLang="en-US" sz="1800" b="1" i="0" u="none" strike="noStrike" cap="none" normalizeH="0" baseline="0">
                <a:ln>
                  <a:noFill/>
                </a:ln>
                <a:solidFill>
                  <a:schemeClr val="tx1"/>
                </a:solidFill>
                <a:effectLst/>
              </a:endParaRPr>
            </a:p>
          </p:txBody>
        </p:sp>
        <p:sp>
          <p:nvSpPr>
            <p:cNvPr id="17" name="Rectangle 211">
              <a:extLst>
                <a:ext uri="{FF2B5EF4-FFF2-40B4-BE49-F238E27FC236}">
                  <a16:creationId xmlns:a16="http://schemas.microsoft.com/office/drawing/2014/main" id="{F9E269C8-4237-9CD4-072C-5D567992AD8C}"/>
                </a:ext>
              </a:extLst>
            </p:cNvPr>
            <p:cNvSpPr>
              <a:spLocks noChangeArrowheads="1"/>
            </p:cNvSpPr>
            <p:nvPr/>
          </p:nvSpPr>
          <p:spPr bwMode="auto">
            <a:xfrm>
              <a:off x="3060" y="2815"/>
              <a:ext cx="103" cy="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1" i="0" u="none" strike="noStrike" cap="none" normalizeH="0" baseline="0">
                  <a:ln>
                    <a:noFill/>
                  </a:ln>
                  <a:solidFill>
                    <a:srgbClr val="000000"/>
                  </a:solidFill>
                  <a:effectLst/>
                  <a:latin typeface="Segoe UI" panose="020B0502040204020203" pitchFamily="34" charset="0"/>
                </a:rPr>
                <a:t>-0.5</a:t>
              </a:r>
              <a:endParaRPr kumimoji="0" lang="en-US" altLang="en-US" sz="1800" b="1" i="0" u="none" strike="noStrike" cap="none" normalizeH="0" baseline="0">
                <a:ln>
                  <a:noFill/>
                </a:ln>
                <a:solidFill>
                  <a:schemeClr val="tx1"/>
                </a:solidFill>
                <a:effectLst/>
              </a:endParaRPr>
            </a:p>
          </p:txBody>
        </p:sp>
        <p:sp>
          <p:nvSpPr>
            <p:cNvPr id="18" name="Rectangle 212">
              <a:extLst>
                <a:ext uri="{FF2B5EF4-FFF2-40B4-BE49-F238E27FC236}">
                  <a16:creationId xmlns:a16="http://schemas.microsoft.com/office/drawing/2014/main" id="{A6615CFC-676C-0582-9785-28D54515828F}"/>
                </a:ext>
              </a:extLst>
            </p:cNvPr>
            <p:cNvSpPr>
              <a:spLocks noChangeArrowheads="1"/>
            </p:cNvSpPr>
            <p:nvPr/>
          </p:nvSpPr>
          <p:spPr bwMode="auto">
            <a:xfrm>
              <a:off x="3135" y="2377"/>
              <a:ext cx="33" cy="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1" i="0" u="none" strike="noStrike" cap="none" normalizeH="0" baseline="0">
                  <a:ln>
                    <a:noFill/>
                  </a:ln>
                  <a:solidFill>
                    <a:srgbClr val="000000"/>
                  </a:solidFill>
                  <a:effectLst/>
                  <a:latin typeface="Segoe UI" panose="020B0502040204020203" pitchFamily="34" charset="0"/>
                </a:rPr>
                <a:t>0</a:t>
              </a:r>
              <a:endParaRPr kumimoji="0" lang="en-US" altLang="en-US" sz="1800" b="1" i="0" u="none" strike="noStrike" cap="none" normalizeH="0" baseline="0">
                <a:ln>
                  <a:noFill/>
                </a:ln>
                <a:solidFill>
                  <a:schemeClr val="tx1"/>
                </a:solidFill>
                <a:effectLst/>
              </a:endParaRPr>
            </a:p>
          </p:txBody>
        </p:sp>
        <p:sp>
          <p:nvSpPr>
            <p:cNvPr id="19" name="Rectangle 213">
              <a:extLst>
                <a:ext uri="{FF2B5EF4-FFF2-40B4-BE49-F238E27FC236}">
                  <a16:creationId xmlns:a16="http://schemas.microsoft.com/office/drawing/2014/main" id="{6A59BF9D-D70F-78EF-2295-7985FC0F1969}"/>
                </a:ext>
              </a:extLst>
            </p:cNvPr>
            <p:cNvSpPr>
              <a:spLocks noChangeArrowheads="1"/>
            </p:cNvSpPr>
            <p:nvPr/>
          </p:nvSpPr>
          <p:spPr bwMode="auto">
            <a:xfrm>
              <a:off x="3090" y="1945"/>
              <a:ext cx="80" cy="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1" i="0" u="none" strike="noStrike" cap="none" normalizeH="0" baseline="0">
                  <a:ln>
                    <a:noFill/>
                  </a:ln>
                  <a:solidFill>
                    <a:srgbClr val="000000"/>
                  </a:solidFill>
                  <a:effectLst/>
                  <a:latin typeface="Segoe UI" panose="020B0502040204020203" pitchFamily="34" charset="0"/>
                </a:rPr>
                <a:t>0.5</a:t>
              </a:r>
              <a:endParaRPr kumimoji="0" lang="en-US" altLang="en-US" sz="1800" b="1" i="0" u="none" strike="noStrike" cap="none" normalizeH="0" baseline="0">
                <a:ln>
                  <a:noFill/>
                </a:ln>
                <a:solidFill>
                  <a:schemeClr val="tx1"/>
                </a:solidFill>
                <a:effectLst/>
              </a:endParaRPr>
            </a:p>
          </p:txBody>
        </p:sp>
        <p:sp>
          <p:nvSpPr>
            <p:cNvPr id="20" name="Rectangle 214">
              <a:extLst>
                <a:ext uri="{FF2B5EF4-FFF2-40B4-BE49-F238E27FC236}">
                  <a16:creationId xmlns:a16="http://schemas.microsoft.com/office/drawing/2014/main" id="{381FC630-9758-7A30-E2CE-5E4E2BD4A045}"/>
                </a:ext>
              </a:extLst>
            </p:cNvPr>
            <p:cNvSpPr>
              <a:spLocks noChangeArrowheads="1"/>
            </p:cNvSpPr>
            <p:nvPr/>
          </p:nvSpPr>
          <p:spPr bwMode="auto">
            <a:xfrm>
              <a:off x="3085" y="1507"/>
              <a:ext cx="80" cy="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1" i="0" u="none" strike="noStrike" cap="none" normalizeH="0" baseline="0">
                  <a:ln>
                    <a:noFill/>
                  </a:ln>
                  <a:solidFill>
                    <a:srgbClr val="000000"/>
                  </a:solidFill>
                  <a:effectLst/>
                  <a:latin typeface="Segoe UI" panose="020B0502040204020203" pitchFamily="34" charset="0"/>
                </a:rPr>
                <a:t>1.0</a:t>
              </a:r>
              <a:endParaRPr kumimoji="0" lang="en-US" altLang="en-US" sz="1800" b="1" i="0" u="none" strike="noStrike" cap="none" normalizeH="0" baseline="0">
                <a:ln>
                  <a:noFill/>
                </a:ln>
                <a:solidFill>
                  <a:schemeClr val="tx1"/>
                </a:solidFill>
                <a:effectLst/>
              </a:endParaRPr>
            </a:p>
          </p:txBody>
        </p:sp>
        <p:sp>
          <p:nvSpPr>
            <p:cNvPr id="23" name="Freeform 217">
              <a:extLst>
                <a:ext uri="{FF2B5EF4-FFF2-40B4-BE49-F238E27FC236}">
                  <a16:creationId xmlns:a16="http://schemas.microsoft.com/office/drawing/2014/main" id="{16449077-7529-611C-3AB5-185CC7A3F1F9}"/>
                </a:ext>
              </a:extLst>
            </p:cNvPr>
            <p:cNvSpPr>
              <a:spLocks noEditPoints="1"/>
            </p:cNvSpPr>
            <p:nvPr/>
          </p:nvSpPr>
          <p:spPr bwMode="auto">
            <a:xfrm>
              <a:off x="4126" y="1462"/>
              <a:ext cx="5" cy="1921"/>
            </a:xfrm>
            <a:custGeom>
              <a:avLst/>
              <a:gdLst>
                <a:gd name="T0" fmla="*/ 5 w 5"/>
                <a:gd name="T1" fmla="*/ 1890 h 1921"/>
                <a:gd name="T2" fmla="*/ 0 w 5"/>
                <a:gd name="T3" fmla="*/ 1860 h 1921"/>
                <a:gd name="T4" fmla="*/ 5 w 5"/>
                <a:gd name="T5" fmla="*/ 1840 h 1921"/>
                <a:gd name="T6" fmla="*/ 0 w 5"/>
                <a:gd name="T7" fmla="*/ 1790 h 1921"/>
                <a:gd name="T8" fmla="*/ 0 w 5"/>
                <a:gd name="T9" fmla="*/ 1780 h 1921"/>
                <a:gd name="T10" fmla="*/ 5 w 5"/>
                <a:gd name="T11" fmla="*/ 1729 h 1921"/>
                <a:gd name="T12" fmla="*/ 0 w 5"/>
                <a:gd name="T13" fmla="*/ 1699 h 1921"/>
                <a:gd name="T14" fmla="*/ 5 w 5"/>
                <a:gd name="T15" fmla="*/ 1679 h 1921"/>
                <a:gd name="T16" fmla="*/ 0 w 5"/>
                <a:gd name="T17" fmla="*/ 1629 h 1921"/>
                <a:gd name="T18" fmla="*/ 0 w 5"/>
                <a:gd name="T19" fmla="*/ 1619 h 1921"/>
                <a:gd name="T20" fmla="*/ 5 w 5"/>
                <a:gd name="T21" fmla="*/ 1569 h 1921"/>
                <a:gd name="T22" fmla="*/ 0 w 5"/>
                <a:gd name="T23" fmla="*/ 1538 h 1921"/>
                <a:gd name="T24" fmla="*/ 5 w 5"/>
                <a:gd name="T25" fmla="*/ 1518 h 1921"/>
                <a:gd name="T26" fmla="*/ 0 w 5"/>
                <a:gd name="T27" fmla="*/ 1468 h 1921"/>
                <a:gd name="T28" fmla="*/ 0 w 5"/>
                <a:gd name="T29" fmla="*/ 1458 h 1921"/>
                <a:gd name="T30" fmla="*/ 5 w 5"/>
                <a:gd name="T31" fmla="*/ 1408 h 1921"/>
                <a:gd name="T32" fmla="*/ 0 w 5"/>
                <a:gd name="T33" fmla="*/ 1377 h 1921"/>
                <a:gd name="T34" fmla="*/ 5 w 5"/>
                <a:gd name="T35" fmla="*/ 1357 h 1921"/>
                <a:gd name="T36" fmla="*/ 0 w 5"/>
                <a:gd name="T37" fmla="*/ 1307 h 1921"/>
                <a:gd name="T38" fmla="*/ 0 w 5"/>
                <a:gd name="T39" fmla="*/ 1297 h 1921"/>
                <a:gd name="T40" fmla="*/ 5 w 5"/>
                <a:gd name="T41" fmla="*/ 1247 h 1921"/>
                <a:gd name="T42" fmla="*/ 0 w 5"/>
                <a:gd name="T43" fmla="*/ 1217 h 1921"/>
                <a:gd name="T44" fmla="*/ 5 w 5"/>
                <a:gd name="T45" fmla="*/ 1196 h 1921"/>
                <a:gd name="T46" fmla="*/ 0 w 5"/>
                <a:gd name="T47" fmla="*/ 1146 h 1921"/>
                <a:gd name="T48" fmla="*/ 0 w 5"/>
                <a:gd name="T49" fmla="*/ 1136 h 1921"/>
                <a:gd name="T50" fmla="*/ 5 w 5"/>
                <a:gd name="T51" fmla="*/ 1086 h 1921"/>
                <a:gd name="T52" fmla="*/ 0 w 5"/>
                <a:gd name="T53" fmla="*/ 1056 h 1921"/>
                <a:gd name="T54" fmla="*/ 5 w 5"/>
                <a:gd name="T55" fmla="*/ 1036 h 1921"/>
                <a:gd name="T56" fmla="*/ 0 w 5"/>
                <a:gd name="T57" fmla="*/ 985 h 1921"/>
                <a:gd name="T58" fmla="*/ 0 w 5"/>
                <a:gd name="T59" fmla="*/ 975 h 1921"/>
                <a:gd name="T60" fmla="*/ 5 w 5"/>
                <a:gd name="T61" fmla="*/ 925 h 1921"/>
                <a:gd name="T62" fmla="*/ 0 w 5"/>
                <a:gd name="T63" fmla="*/ 895 h 1921"/>
                <a:gd name="T64" fmla="*/ 5 w 5"/>
                <a:gd name="T65" fmla="*/ 875 h 1921"/>
                <a:gd name="T66" fmla="*/ 0 w 5"/>
                <a:gd name="T67" fmla="*/ 824 h 1921"/>
                <a:gd name="T68" fmla="*/ 0 w 5"/>
                <a:gd name="T69" fmla="*/ 814 h 1921"/>
                <a:gd name="T70" fmla="*/ 5 w 5"/>
                <a:gd name="T71" fmla="*/ 764 h 1921"/>
                <a:gd name="T72" fmla="*/ 0 w 5"/>
                <a:gd name="T73" fmla="*/ 734 h 1921"/>
                <a:gd name="T74" fmla="*/ 5 w 5"/>
                <a:gd name="T75" fmla="*/ 714 h 1921"/>
                <a:gd name="T76" fmla="*/ 0 w 5"/>
                <a:gd name="T77" fmla="*/ 663 h 1921"/>
                <a:gd name="T78" fmla="*/ 0 w 5"/>
                <a:gd name="T79" fmla="*/ 653 h 1921"/>
                <a:gd name="T80" fmla="*/ 5 w 5"/>
                <a:gd name="T81" fmla="*/ 603 h 1921"/>
                <a:gd name="T82" fmla="*/ 0 w 5"/>
                <a:gd name="T83" fmla="*/ 573 h 1921"/>
                <a:gd name="T84" fmla="*/ 5 w 5"/>
                <a:gd name="T85" fmla="*/ 553 h 1921"/>
                <a:gd name="T86" fmla="*/ 0 w 5"/>
                <a:gd name="T87" fmla="*/ 502 h 1921"/>
                <a:gd name="T88" fmla="*/ 0 w 5"/>
                <a:gd name="T89" fmla="*/ 492 h 1921"/>
                <a:gd name="T90" fmla="*/ 5 w 5"/>
                <a:gd name="T91" fmla="*/ 442 h 1921"/>
                <a:gd name="T92" fmla="*/ 0 w 5"/>
                <a:gd name="T93" fmla="*/ 412 h 1921"/>
                <a:gd name="T94" fmla="*/ 5 w 5"/>
                <a:gd name="T95" fmla="*/ 392 h 1921"/>
                <a:gd name="T96" fmla="*/ 0 w 5"/>
                <a:gd name="T97" fmla="*/ 342 h 1921"/>
                <a:gd name="T98" fmla="*/ 0 w 5"/>
                <a:gd name="T99" fmla="*/ 332 h 1921"/>
                <a:gd name="T100" fmla="*/ 5 w 5"/>
                <a:gd name="T101" fmla="*/ 281 h 1921"/>
                <a:gd name="T102" fmla="*/ 0 w 5"/>
                <a:gd name="T103" fmla="*/ 251 h 1921"/>
                <a:gd name="T104" fmla="*/ 5 w 5"/>
                <a:gd name="T105" fmla="*/ 231 h 1921"/>
                <a:gd name="T106" fmla="*/ 0 w 5"/>
                <a:gd name="T107" fmla="*/ 181 h 1921"/>
                <a:gd name="T108" fmla="*/ 0 w 5"/>
                <a:gd name="T109" fmla="*/ 171 h 1921"/>
                <a:gd name="T110" fmla="*/ 5 w 5"/>
                <a:gd name="T111" fmla="*/ 120 h 1921"/>
                <a:gd name="T112" fmla="*/ 0 w 5"/>
                <a:gd name="T113" fmla="*/ 90 h 1921"/>
                <a:gd name="T114" fmla="*/ 5 w 5"/>
                <a:gd name="T115" fmla="*/ 70 h 1921"/>
                <a:gd name="T116" fmla="*/ 0 w 5"/>
                <a:gd name="T117" fmla="*/ 20 h 1921"/>
                <a:gd name="T118" fmla="*/ 0 w 5"/>
                <a:gd name="T119" fmla="*/ 10 h 19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 h="1921">
                  <a:moveTo>
                    <a:pt x="0" y="1921"/>
                  </a:moveTo>
                  <a:lnTo>
                    <a:pt x="0" y="1911"/>
                  </a:lnTo>
                  <a:lnTo>
                    <a:pt x="5" y="1911"/>
                  </a:lnTo>
                  <a:lnTo>
                    <a:pt x="5" y="1921"/>
                  </a:lnTo>
                  <a:lnTo>
                    <a:pt x="0" y="1921"/>
                  </a:lnTo>
                  <a:close/>
                  <a:moveTo>
                    <a:pt x="0" y="1900"/>
                  </a:moveTo>
                  <a:lnTo>
                    <a:pt x="0" y="1890"/>
                  </a:lnTo>
                  <a:lnTo>
                    <a:pt x="5" y="1890"/>
                  </a:lnTo>
                  <a:lnTo>
                    <a:pt x="5" y="1900"/>
                  </a:lnTo>
                  <a:lnTo>
                    <a:pt x="0" y="1900"/>
                  </a:lnTo>
                  <a:close/>
                  <a:moveTo>
                    <a:pt x="0" y="1880"/>
                  </a:moveTo>
                  <a:lnTo>
                    <a:pt x="0" y="1870"/>
                  </a:lnTo>
                  <a:lnTo>
                    <a:pt x="5" y="1870"/>
                  </a:lnTo>
                  <a:lnTo>
                    <a:pt x="5" y="1880"/>
                  </a:lnTo>
                  <a:lnTo>
                    <a:pt x="0" y="1880"/>
                  </a:lnTo>
                  <a:close/>
                  <a:moveTo>
                    <a:pt x="0" y="1860"/>
                  </a:moveTo>
                  <a:lnTo>
                    <a:pt x="0" y="1850"/>
                  </a:lnTo>
                  <a:lnTo>
                    <a:pt x="5" y="1850"/>
                  </a:lnTo>
                  <a:lnTo>
                    <a:pt x="5" y="1860"/>
                  </a:lnTo>
                  <a:lnTo>
                    <a:pt x="0" y="1860"/>
                  </a:lnTo>
                  <a:close/>
                  <a:moveTo>
                    <a:pt x="0" y="1840"/>
                  </a:moveTo>
                  <a:lnTo>
                    <a:pt x="0" y="1830"/>
                  </a:lnTo>
                  <a:lnTo>
                    <a:pt x="5" y="1830"/>
                  </a:lnTo>
                  <a:lnTo>
                    <a:pt x="5" y="1840"/>
                  </a:lnTo>
                  <a:lnTo>
                    <a:pt x="0" y="1840"/>
                  </a:lnTo>
                  <a:close/>
                  <a:moveTo>
                    <a:pt x="0" y="1820"/>
                  </a:moveTo>
                  <a:lnTo>
                    <a:pt x="0" y="1810"/>
                  </a:lnTo>
                  <a:lnTo>
                    <a:pt x="5" y="1810"/>
                  </a:lnTo>
                  <a:lnTo>
                    <a:pt x="5" y="1820"/>
                  </a:lnTo>
                  <a:lnTo>
                    <a:pt x="0" y="1820"/>
                  </a:lnTo>
                  <a:close/>
                  <a:moveTo>
                    <a:pt x="0" y="1800"/>
                  </a:moveTo>
                  <a:lnTo>
                    <a:pt x="0" y="1790"/>
                  </a:lnTo>
                  <a:lnTo>
                    <a:pt x="5" y="1790"/>
                  </a:lnTo>
                  <a:lnTo>
                    <a:pt x="5" y="1800"/>
                  </a:lnTo>
                  <a:lnTo>
                    <a:pt x="0" y="1800"/>
                  </a:lnTo>
                  <a:close/>
                  <a:moveTo>
                    <a:pt x="0" y="1780"/>
                  </a:moveTo>
                  <a:lnTo>
                    <a:pt x="0" y="1770"/>
                  </a:lnTo>
                  <a:lnTo>
                    <a:pt x="5" y="1770"/>
                  </a:lnTo>
                  <a:lnTo>
                    <a:pt x="5" y="1780"/>
                  </a:lnTo>
                  <a:lnTo>
                    <a:pt x="0" y="1780"/>
                  </a:lnTo>
                  <a:close/>
                  <a:moveTo>
                    <a:pt x="0" y="1760"/>
                  </a:moveTo>
                  <a:lnTo>
                    <a:pt x="0" y="1750"/>
                  </a:lnTo>
                  <a:lnTo>
                    <a:pt x="5" y="1750"/>
                  </a:lnTo>
                  <a:lnTo>
                    <a:pt x="5" y="1760"/>
                  </a:lnTo>
                  <a:lnTo>
                    <a:pt x="0" y="1760"/>
                  </a:lnTo>
                  <a:close/>
                  <a:moveTo>
                    <a:pt x="0" y="1740"/>
                  </a:moveTo>
                  <a:lnTo>
                    <a:pt x="0" y="1729"/>
                  </a:lnTo>
                  <a:lnTo>
                    <a:pt x="5" y="1729"/>
                  </a:lnTo>
                  <a:lnTo>
                    <a:pt x="5" y="1740"/>
                  </a:lnTo>
                  <a:lnTo>
                    <a:pt x="0" y="1740"/>
                  </a:lnTo>
                  <a:close/>
                  <a:moveTo>
                    <a:pt x="0" y="1719"/>
                  </a:moveTo>
                  <a:lnTo>
                    <a:pt x="0" y="1709"/>
                  </a:lnTo>
                  <a:lnTo>
                    <a:pt x="5" y="1709"/>
                  </a:lnTo>
                  <a:lnTo>
                    <a:pt x="5" y="1719"/>
                  </a:lnTo>
                  <a:lnTo>
                    <a:pt x="0" y="1719"/>
                  </a:lnTo>
                  <a:close/>
                  <a:moveTo>
                    <a:pt x="0" y="1699"/>
                  </a:moveTo>
                  <a:lnTo>
                    <a:pt x="0" y="1689"/>
                  </a:lnTo>
                  <a:lnTo>
                    <a:pt x="5" y="1689"/>
                  </a:lnTo>
                  <a:lnTo>
                    <a:pt x="5" y="1699"/>
                  </a:lnTo>
                  <a:lnTo>
                    <a:pt x="0" y="1699"/>
                  </a:lnTo>
                  <a:close/>
                  <a:moveTo>
                    <a:pt x="0" y="1679"/>
                  </a:moveTo>
                  <a:lnTo>
                    <a:pt x="0" y="1669"/>
                  </a:lnTo>
                  <a:lnTo>
                    <a:pt x="5" y="1669"/>
                  </a:lnTo>
                  <a:lnTo>
                    <a:pt x="5" y="1679"/>
                  </a:lnTo>
                  <a:lnTo>
                    <a:pt x="0" y="1679"/>
                  </a:lnTo>
                  <a:close/>
                  <a:moveTo>
                    <a:pt x="0" y="1659"/>
                  </a:moveTo>
                  <a:lnTo>
                    <a:pt x="0" y="1649"/>
                  </a:lnTo>
                  <a:lnTo>
                    <a:pt x="5" y="1649"/>
                  </a:lnTo>
                  <a:lnTo>
                    <a:pt x="5" y="1659"/>
                  </a:lnTo>
                  <a:lnTo>
                    <a:pt x="0" y="1659"/>
                  </a:lnTo>
                  <a:close/>
                  <a:moveTo>
                    <a:pt x="0" y="1639"/>
                  </a:moveTo>
                  <a:lnTo>
                    <a:pt x="0" y="1629"/>
                  </a:lnTo>
                  <a:lnTo>
                    <a:pt x="5" y="1629"/>
                  </a:lnTo>
                  <a:lnTo>
                    <a:pt x="5" y="1639"/>
                  </a:lnTo>
                  <a:lnTo>
                    <a:pt x="0" y="1639"/>
                  </a:lnTo>
                  <a:close/>
                  <a:moveTo>
                    <a:pt x="0" y="1619"/>
                  </a:moveTo>
                  <a:lnTo>
                    <a:pt x="0" y="1609"/>
                  </a:lnTo>
                  <a:lnTo>
                    <a:pt x="5" y="1609"/>
                  </a:lnTo>
                  <a:lnTo>
                    <a:pt x="5" y="1619"/>
                  </a:lnTo>
                  <a:lnTo>
                    <a:pt x="0" y="1619"/>
                  </a:lnTo>
                  <a:close/>
                  <a:moveTo>
                    <a:pt x="0" y="1599"/>
                  </a:moveTo>
                  <a:lnTo>
                    <a:pt x="0" y="1589"/>
                  </a:lnTo>
                  <a:lnTo>
                    <a:pt x="5" y="1589"/>
                  </a:lnTo>
                  <a:lnTo>
                    <a:pt x="5" y="1599"/>
                  </a:lnTo>
                  <a:lnTo>
                    <a:pt x="0" y="1599"/>
                  </a:lnTo>
                  <a:close/>
                  <a:moveTo>
                    <a:pt x="0" y="1579"/>
                  </a:moveTo>
                  <a:lnTo>
                    <a:pt x="0" y="1569"/>
                  </a:lnTo>
                  <a:lnTo>
                    <a:pt x="5" y="1569"/>
                  </a:lnTo>
                  <a:lnTo>
                    <a:pt x="5" y="1579"/>
                  </a:lnTo>
                  <a:lnTo>
                    <a:pt x="0" y="1579"/>
                  </a:lnTo>
                  <a:close/>
                  <a:moveTo>
                    <a:pt x="0" y="1558"/>
                  </a:moveTo>
                  <a:lnTo>
                    <a:pt x="0" y="1548"/>
                  </a:lnTo>
                  <a:lnTo>
                    <a:pt x="5" y="1548"/>
                  </a:lnTo>
                  <a:lnTo>
                    <a:pt x="5" y="1558"/>
                  </a:lnTo>
                  <a:lnTo>
                    <a:pt x="0" y="1558"/>
                  </a:lnTo>
                  <a:close/>
                  <a:moveTo>
                    <a:pt x="0" y="1538"/>
                  </a:moveTo>
                  <a:lnTo>
                    <a:pt x="0" y="1528"/>
                  </a:lnTo>
                  <a:lnTo>
                    <a:pt x="5" y="1528"/>
                  </a:lnTo>
                  <a:lnTo>
                    <a:pt x="5" y="1538"/>
                  </a:lnTo>
                  <a:lnTo>
                    <a:pt x="0" y="1538"/>
                  </a:lnTo>
                  <a:close/>
                  <a:moveTo>
                    <a:pt x="0" y="1518"/>
                  </a:moveTo>
                  <a:lnTo>
                    <a:pt x="0" y="1508"/>
                  </a:lnTo>
                  <a:lnTo>
                    <a:pt x="5" y="1508"/>
                  </a:lnTo>
                  <a:lnTo>
                    <a:pt x="5" y="1518"/>
                  </a:lnTo>
                  <a:lnTo>
                    <a:pt x="0" y="1518"/>
                  </a:lnTo>
                  <a:close/>
                  <a:moveTo>
                    <a:pt x="0" y="1498"/>
                  </a:moveTo>
                  <a:lnTo>
                    <a:pt x="0" y="1488"/>
                  </a:lnTo>
                  <a:lnTo>
                    <a:pt x="5" y="1488"/>
                  </a:lnTo>
                  <a:lnTo>
                    <a:pt x="5" y="1498"/>
                  </a:lnTo>
                  <a:lnTo>
                    <a:pt x="0" y="1498"/>
                  </a:lnTo>
                  <a:close/>
                  <a:moveTo>
                    <a:pt x="0" y="1478"/>
                  </a:moveTo>
                  <a:lnTo>
                    <a:pt x="0" y="1468"/>
                  </a:lnTo>
                  <a:lnTo>
                    <a:pt x="5" y="1468"/>
                  </a:lnTo>
                  <a:lnTo>
                    <a:pt x="5" y="1478"/>
                  </a:lnTo>
                  <a:lnTo>
                    <a:pt x="0" y="1478"/>
                  </a:lnTo>
                  <a:close/>
                  <a:moveTo>
                    <a:pt x="0" y="1458"/>
                  </a:moveTo>
                  <a:lnTo>
                    <a:pt x="0" y="1448"/>
                  </a:lnTo>
                  <a:lnTo>
                    <a:pt x="5" y="1448"/>
                  </a:lnTo>
                  <a:lnTo>
                    <a:pt x="5" y="1458"/>
                  </a:lnTo>
                  <a:lnTo>
                    <a:pt x="0" y="1458"/>
                  </a:lnTo>
                  <a:close/>
                  <a:moveTo>
                    <a:pt x="0" y="1438"/>
                  </a:moveTo>
                  <a:lnTo>
                    <a:pt x="0" y="1428"/>
                  </a:lnTo>
                  <a:lnTo>
                    <a:pt x="5" y="1428"/>
                  </a:lnTo>
                  <a:lnTo>
                    <a:pt x="5" y="1438"/>
                  </a:lnTo>
                  <a:lnTo>
                    <a:pt x="0" y="1438"/>
                  </a:lnTo>
                  <a:close/>
                  <a:moveTo>
                    <a:pt x="0" y="1418"/>
                  </a:moveTo>
                  <a:lnTo>
                    <a:pt x="0" y="1408"/>
                  </a:lnTo>
                  <a:lnTo>
                    <a:pt x="5" y="1408"/>
                  </a:lnTo>
                  <a:lnTo>
                    <a:pt x="5" y="1418"/>
                  </a:lnTo>
                  <a:lnTo>
                    <a:pt x="0" y="1418"/>
                  </a:lnTo>
                  <a:close/>
                  <a:moveTo>
                    <a:pt x="0" y="1398"/>
                  </a:moveTo>
                  <a:lnTo>
                    <a:pt x="0" y="1388"/>
                  </a:lnTo>
                  <a:lnTo>
                    <a:pt x="5" y="1388"/>
                  </a:lnTo>
                  <a:lnTo>
                    <a:pt x="5" y="1398"/>
                  </a:lnTo>
                  <a:lnTo>
                    <a:pt x="0" y="1398"/>
                  </a:lnTo>
                  <a:close/>
                  <a:moveTo>
                    <a:pt x="0" y="1377"/>
                  </a:moveTo>
                  <a:lnTo>
                    <a:pt x="0" y="1367"/>
                  </a:lnTo>
                  <a:lnTo>
                    <a:pt x="5" y="1367"/>
                  </a:lnTo>
                  <a:lnTo>
                    <a:pt x="5" y="1377"/>
                  </a:lnTo>
                  <a:lnTo>
                    <a:pt x="0" y="1377"/>
                  </a:lnTo>
                  <a:close/>
                  <a:moveTo>
                    <a:pt x="0" y="1357"/>
                  </a:moveTo>
                  <a:lnTo>
                    <a:pt x="0" y="1347"/>
                  </a:lnTo>
                  <a:lnTo>
                    <a:pt x="5" y="1347"/>
                  </a:lnTo>
                  <a:lnTo>
                    <a:pt x="5" y="1357"/>
                  </a:lnTo>
                  <a:lnTo>
                    <a:pt x="0" y="1357"/>
                  </a:lnTo>
                  <a:close/>
                  <a:moveTo>
                    <a:pt x="0" y="1337"/>
                  </a:moveTo>
                  <a:lnTo>
                    <a:pt x="0" y="1327"/>
                  </a:lnTo>
                  <a:lnTo>
                    <a:pt x="5" y="1327"/>
                  </a:lnTo>
                  <a:lnTo>
                    <a:pt x="5" y="1337"/>
                  </a:lnTo>
                  <a:lnTo>
                    <a:pt x="0" y="1337"/>
                  </a:lnTo>
                  <a:close/>
                  <a:moveTo>
                    <a:pt x="0" y="1317"/>
                  </a:moveTo>
                  <a:lnTo>
                    <a:pt x="0" y="1307"/>
                  </a:lnTo>
                  <a:lnTo>
                    <a:pt x="5" y="1307"/>
                  </a:lnTo>
                  <a:lnTo>
                    <a:pt x="5" y="1317"/>
                  </a:lnTo>
                  <a:lnTo>
                    <a:pt x="0" y="1317"/>
                  </a:lnTo>
                  <a:close/>
                  <a:moveTo>
                    <a:pt x="0" y="1297"/>
                  </a:moveTo>
                  <a:lnTo>
                    <a:pt x="0" y="1287"/>
                  </a:lnTo>
                  <a:lnTo>
                    <a:pt x="5" y="1287"/>
                  </a:lnTo>
                  <a:lnTo>
                    <a:pt x="5" y="1297"/>
                  </a:lnTo>
                  <a:lnTo>
                    <a:pt x="0" y="1297"/>
                  </a:lnTo>
                  <a:close/>
                  <a:moveTo>
                    <a:pt x="0" y="1277"/>
                  </a:moveTo>
                  <a:lnTo>
                    <a:pt x="0" y="1267"/>
                  </a:lnTo>
                  <a:lnTo>
                    <a:pt x="5" y="1267"/>
                  </a:lnTo>
                  <a:lnTo>
                    <a:pt x="5" y="1277"/>
                  </a:lnTo>
                  <a:lnTo>
                    <a:pt x="0" y="1277"/>
                  </a:lnTo>
                  <a:close/>
                  <a:moveTo>
                    <a:pt x="0" y="1257"/>
                  </a:moveTo>
                  <a:lnTo>
                    <a:pt x="0" y="1247"/>
                  </a:lnTo>
                  <a:lnTo>
                    <a:pt x="5" y="1247"/>
                  </a:lnTo>
                  <a:lnTo>
                    <a:pt x="5" y="1257"/>
                  </a:lnTo>
                  <a:lnTo>
                    <a:pt x="0" y="1257"/>
                  </a:lnTo>
                  <a:close/>
                  <a:moveTo>
                    <a:pt x="0" y="1237"/>
                  </a:moveTo>
                  <a:lnTo>
                    <a:pt x="0" y="1227"/>
                  </a:lnTo>
                  <a:lnTo>
                    <a:pt x="5" y="1227"/>
                  </a:lnTo>
                  <a:lnTo>
                    <a:pt x="5" y="1237"/>
                  </a:lnTo>
                  <a:lnTo>
                    <a:pt x="0" y="1237"/>
                  </a:lnTo>
                  <a:close/>
                  <a:moveTo>
                    <a:pt x="0" y="1217"/>
                  </a:moveTo>
                  <a:lnTo>
                    <a:pt x="0" y="1206"/>
                  </a:lnTo>
                  <a:lnTo>
                    <a:pt x="5" y="1206"/>
                  </a:lnTo>
                  <a:lnTo>
                    <a:pt x="5" y="1217"/>
                  </a:lnTo>
                  <a:lnTo>
                    <a:pt x="0" y="1217"/>
                  </a:lnTo>
                  <a:close/>
                  <a:moveTo>
                    <a:pt x="0" y="1196"/>
                  </a:moveTo>
                  <a:lnTo>
                    <a:pt x="0" y="1186"/>
                  </a:lnTo>
                  <a:lnTo>
                    <a:pt x="5" y="1186"/>
                  </a:lnTo>
                  <a:lnTo>
                    <a:pt x="5" y="1196"/>
                  </a:lnTo>
                  <a:lnTo>
                    <a:pt x="0" y="1196"/>
                  </a:lnTo>
                  <a:close/>
                  <a:moveTo>
                    <a:pt x="0" y="1176"/>
                  </a:moveTo>
                  <a:lnTo>
                    <a:pt x="0" y="1166"/>
                  </a:lnTo>
                  <a:lnTo>
                    <a:pt x="5" y="1166"/>
                  </a:lnTo>
                  <a:lnTo>
                    <a:pt x="5" y="1176"/>
                  </a:lnTo>
                  <a:lnTo>
                    <a:pt x="0" y="1176"/>
                  </a:lnTo>
                  <a:close/>
                  <a:moveTo>
                    <a:pt x="0" y="1156"/>
                  </a:moveTo>
                  <a:lnTo>
                    <a:pt x="0" y="1146"/>
                  </a:lnTo>
                  <a:lnTo>
                    <a:pt x="5" y="1146"/>
                  </a:lnTo>
                  <a:lnTo>
                    <a:pt x="5" y="1156"/>
                  </a:lnTo>
                  <a:lnTo>
                    <a:pt x="0" y="1156"/>
                  </a:lnTo>
                  <a:close/>
                  <a:moveTo>
                    <a:pt x="0" y="1136"/>
                  </a:moveTo>
                  <a:lnTo>
                    <a:pt x="0" y="1126"/>
                  </a:lnTo>
                  <a:lnTo>
                    <a:pt x="5" y="1126"/>
                  </a:lnTo>
                  <a:lnTo>
                    <a:pt x="5" y="1136"/>
                  </a:lnTo>
                  <a:lnTo>
                    <a:pt x="0" y="1136"/>
                  </a:lnTo>
                  <a:close/>
                  <a:moveTo>
                    <a:pt x="0" y="1116"/>
                  </a:moveTo>
                  <a:lnTo>
                    <a:pt x="0" y="1106"/>
                  </a:lnTo>
                  <a:lnTo>
                    <a:pt x="5" y="1106"/>
                  </a:lnTo>
                  <a:lnTo>
                    <a:pt x="5" y="1116"/>
                  </a:lnTo>
                  <a:lnTo>
                    <a:pt x="0" y="1116"/>
                  </a:lnTo>
                  <a:close/>
                  <a:moveTo>
                    <a:pt x="0" y="1096"/>
                  </a:moveTo>
                  <a:lnTo>
                    <a:pt x="0" y="1086"/>
                  </a:lnTo>
                  <a:lnTo>
                    <a:pt x="5" y="1086"/>
                  </a:lnTo>
                  <a:lnTo>
                    <a:pt x="5" y="1096"/>
                  </a:lnTo>
                  <a:lnTo>
                    <a:pt x="0" y="1096"/>
                  </a:lnTo>
                  <a:close/>
                  <a:moveTo>
                    <a:pt x="0" y="1076"/>
                  </a:moveTo>
                  <a:lnTo>
                    <a:pt x="0" y="1066"/>
                  </a:lnTo>
                  <a:lnTo>
                    <a:pt x="5" y="1066"/>
                  </a:lnTo>
                  <a:lnTo>
                    <a:pt x="5" y="1076"/>
                  </a:lnTo>
                  <a:lnTo>
                    <a:pt x="0" y="1076"/>
                  </a:lnTo>
                  <a:close/>
                  <a:moveTo>
                    <a:pt x="0" y="1056"/>
                  </a:moveTo>
                  <a:lnTo>
                    <a:pt x="0" y="1046"/>
                  </a:lnTo>
                  <a:lnTo>
                    <a:pt x="5" y="1046"/>
                  </a:lnTo>
                  <a:lnTo>
                    <a:pt x="5" y="1056"/>
                  </a:lnTo>
                  <a:lnTo>
                    <a:pt x="0" y="1056"/>
                  </a:lnTo>
                  <a:close/>
                  <a:moveTo>
                    <a:pt x="0" y="1036"/>
                  </a:moveTo>
                  <a:lnTo>
                    <a:pt x="0" y="1025"/>
                  </a:lnTo>
                  <a:lnTo>
                    <a:pt x="5" y="1025"/>
                  </a:lnTo>
                  <a:lnTo>
                    <a:pt x="5" y="1036"/>
                  </a:lnTo>
                  <a:lnTo>
                    <a:pt x="0" y="1036"/>
                  </a:lnTo>
                  <a:close/>
                  <a:moveTo>
                    <a:pt x="0" y="1015"/>
                  </a:moveTo>
                  <a:lnTo>
                    <a:pt x="0" y="1005"/>
                  </a:lnTo>
                  <a:lnTo>
                    <a:pt x="5" y="1005"/>
                  </a:lnTo>
                  <a:lnTo>
                    <a:pt x="5" y="1015"/>
                  </a:lnTo>
                  <a:lnTo>
                    <a:pt x="0" y="1015"/>
                  </a:lnTo>
                  <a:close/>
                  <a:moveTo>
                    <a:pt x="0" y="995"/>
                  </a:moveTo>
                  <a:lnTo>
                    <a:pt x="0" y="985"/>
                  </a:lnTo>
                  <a:lnTo>
                    <a:pt x="5" y="985"/>
                  </a:lnTo>
                  <a:lnTo>
                    <a:pt x="5" y="995"/>
                  </a:lnTo>
                  <a:lnTo>
                    <a:pt x="0" y="995"/>
                  </a:lnTo>
                  <a:close/>
                  <a:moveTo>
                    <a:pt x="0" y="975"/>
                  </a:moveTo>
                  <a:lnTo>
                    <a:pt x="0" y="965"/>
                  </a:lnTo>
                  <a:lnTo>
                    <a:pt x="5" y="965"/>
                  </a:lnTo>
                  <a:lnTo>
                    <a:pt x="5" y="975"/>
                  </a:lnTo>
                  <a:lnTo>
                    <a:pt x="0" y="975"/>
                  </a:lnTo>
                  <a:close/>
                  <a:moveTo>
                    <a:pt x="0" y="955"/>
                  </a:moveTo>
                  <a:lnTo>
                    <a:pt x="0" y="945"/>
                  </a:lnTo>
                  <a:lnTo>
                    <a:pt x="5" y="945"/>
                  </a:lnTo>
                  <a:lnTo>
                    <a:pt x="5" y="955"/>
                  </a:lnTo>
                  <a:lnTo>
                    <a:pt x="0" y="955"/>
                  </a:lnTo>
                  <a:close/>
                  <a:moveTo>
                    <a:pt x="0" y="935"/>
                  </a:moveTo>
                  <a:lnTo>
                    <a:pt x="0" y="925"/>
                  </a:lnTo>
                  <a:lnTo>
                    <a:pt x="5" y="925"/>
                  </a:lnTo>
                  <a:lnTo>
                    <a:pt x="5" y="935"/>
                  </a:lnTo>
                  <a:lnTo>
                    <a:pt x="0" y="935"/>
                  </a:lnTo>
                  <a:close/>
                  <a:moveTo>
                    <a:pt x="0" y="915"/>
                  </a:moveTo>
                  <a:lnTo>
                    <a:pt x="0" y="905"/>
                  </a:lnTo>
                  <a:lnTo>
                    <a:pt x="5" y="905"/>
                  </a:lnTo>
                  <a:lnTo>
                    <a:pt x="5" y="915"/>
                  </a:lnTo>
                  <a:lnTo>
                    <a:pt x="0" y="915"/>
                  </a:lnTo>
                  <a:close/>
                  <a:moveTo>
                    <a:pt x="0" y="895"/>
                  </a:moveTo>
                  <a:lnTo>
                    <a:pt x="0" y="885"/>
                  </a:lnTo>
                  <a:lnTo>
                    <a:pt x="5" y="885"/>
                  </a:lnTo>
                  <a:lnTo>
                    <a:pt x="5" y="895"/>
                  </a:lnTo>
                  <a:lnTo>
                    <a:pt x="0" y="895"/>
                  </a:lnTo>
                  <a:close/>
                  <a:moveTo>
                    <a:pt x="0" y="875"/>
                  </a:moveTo>
                  <a:lnTo>
                    <a:pt x="0" y="865"/>
                  </a:lnTo>
                  <a:lnTo>
                    <a:pt x="5" y="865"/>
                  </a:lnTo>
                  <a:lnTo>
                    <a:pt x="5" y="875"/>
                  </a:lnTo>
                  <a:lnTo>
                    <a:pt x="0" y="875"/>
                  </a:lnTo>
                  <a:close/>
                  <a:moveTo>
                    <a:pt x="0" y="854"/>
                  </a:moveTo>
                  <a:lnTo>
                    <a:pt x="0" y="844"/>
                  </a:lnTo>
                  <a:lnTo>
                    <a:pt x="5" y="844"/>
                  </a:lnTo>
                  <a:lnTo>
                    <a:pt x="5" y="854"/>
                  </a:lnTo>
                  <a:lnTo>
                    <a:pt x="0" y="854"/>
                  </a:lnTo>
                  <a:close/>
                  <a:moveTo>
                    <a:pt x="0" y="834"/>
                  </a:moveTo>
                  <a:lnTo>
                    <a:pt x="0" y="824"/>
                  </a:lnTo>
                  <a:lnTo>
                    <a:pt x="5" y="824"/>
                  </a:lnTo>
                  <a:lnTo>
                    <a:pt x="5" y="834"/>
                  </a:lnTo>
                  <a:lnTo>
                    <a:pt x="0" y="834"/>
                  </a:lnTo>
                  <a:close/>
                  <a:moveTo>
                    <a:pt x="0" y="814"/>
                  </a:moveTo>
                  <a:lnTo>
                    <a:pt x="0" y="804"/>
                  </a:lnTo>
                  <a:lnTo>
                    <a:pt x="5" y="804"/>
                  </a:lnTo>
                  <a:lnTo>
                    <a:pt x="5" y="814"/>
                  </a:lnTo>
                  <a:lnTo>
                    <a:pt x="0" y="814"/>
                  </a:lnTo>
                  <a:close/>
                  <a:moveTo>
                    <a:pt x="0" y="794"/>
                  </a:moveTo>
                  <a:lnTo>
                    <a:pt x="0" y="784"/>
                  </a:lnTo>
                  <a:lnTo>
                    <a:pt x="5" y="784"/>
                  </a:lnTo>
                  <a:lnTo>
                    <a:pt x="5" y="794"/>
                  </a:lnTo>
                  <a:lnTo>
                    <a:pt x="0" y="794"/>
                  </a:lnTo>
                  <a:close/>
                  <a:moveTo>
                    <a:pt x="0" y="774"/>
                  </a:moveTo>
                  <a:lnTo>
                    <a:pt x="0" y="764"/>
                  </a:lnTo>
                  <a:lnTo>
                    <a:pt x="5" y="764"/>
                  </a:lnTo>
                  <a:lnTo>
                    <a:pt x="5" y="774"/>
                  </a:lnTo>
                  <a:lnTo>
                    <a:pt x="0" y="774"/>
                  </a:lnTo>
                  <a:close/>
                  <a:moveTo>
                    <a:pt x="0" y="754"/>
                  </a:moveTo>
                  <a:lnTo>
                    <a:pt x="0" y="744"/>
                  </a:lnTo>
                  <a:lnTo>
                    <a:pt x="5" y="744"/>
                  </a:lnTo>
                  <a:lnTo>
                    <a:pt x="5" y="754"/>
                  </a:lnTo>
                  <a:lnTo>
                    <a:pt x="0" y="754"/>
                  </a:lnTo>
                  <a:close/>
                  <a:moveTo>
                    <a:pt x="0" y="734"/>
                  </a:moveTo>
                  <a:lnTo>
                    <a:pt x="0" y="724"/>
                  </a:lnTo>
                  <a:lnTo>
                    <a:pt x="5" y="724"/>
                  </a:lnTo>
                  <a:lnTo>
                    <a:pt x="5" y="734"/>
                  </a:lnTo>
                  <a:lnTo>
                    <a:pt x="0" y="734"/>
                  </a:lnTo>
                  <a:close/>
                  <a:moveTo>
                    <a:pt x="0" y="714"/>
                  </a:moveTo>
                  <a:lnTo>
                    <a:pt x="0" y="704"/>
                  </a:lnTo>
                  <a:lnTo>
                    <a:pt x="5" y="704"/>
                  </a:lnTo>
                  <a:lnTo>
                    <a:pt x="5" y="714"/>
                  </a:lnTo>
                  <a:lnTo>
                    <a:pt x="0" y="714"/>
                  </a:lnTo>
                  <a:close/>
                  <a:moveTo>
                    <a:pt x="0" y="694"/>
                  </a:moveTo>
                  <a:lnTo>
                    <a:pt x="0" y="684"/>
                  </a:lnTo>
                  <a:lnTo>
                    <a:pt x="5" y="684"/>
                  </a:lnTo>
                  <a:lnTo>
                    <a:pt x="5" y="694"/>
                  </a:lnTo>
                  <a:lnTo>
                    <a:pt x="0" y="694"/>
                  </a:lnTo>
                  <a:close/>
                  <a:moveTo>
                    <a:pt x="0" y="673"/>
                  </a:moveTo>
                  <a:lnTo>
                    <a:pt x="0" y="663"/>
                  </a:lnTo>
                  <a:lnTo>
                    <a:pt x="5" y="663"/>
                  </a:lnTo>
                  <a:lnTo>
                    <a:pt x="5" y="673"/>
                  </a:lnTo>
                  <a:lnTo>
                    <a:pt x="0" y="673"/>
                  </a:lnTo>
                  <a:close/>
                  <a:moveTo>
                    <a:pt x="0" y="653"/>
                  </a:moveTo>
                  <a:lnTo>
                    <a:pt x="0" y="643"/>
                  </a:lnTo>
                  <a:lnTo>
                    <a:pt x="5" y="643"/>
                  </a:lnTo>
                  <a:lnTo>
                    <a:pt x="5" y="653"/>
                  </a:lnTo>
                  <a:lnTo>
                    <a:pt x="0" y="653"/>
                  </a:lnTo>
                  <a:close/>
                  <a:moveTo>
                    <a:pt x="0" y="633"/>
                  </a:moveTo>
                  <a:lnTo>
                    <a:pt x="0" y="623"/>
                  </a:lnTo>
                  <a:lnTo>
                    <a:pt x="5" y="623"/>
                  </a:lnTo>
                  <a:lnTo>
                    <a:pt x="5" y="633"/>
                  </a:lnTo>
                  <a:lnTo>
                    <a:pt x="0" y="633"/>
                  </a:lnTo>
                  <a:close/>
                  <a:moveTo>
                    <a:pt x="0" y="613"/>
                  </a:moveTo>
                  <a:lnTo>
                    <a:pt x="0" y="603"/>
                  </a:lnTo>
                  <a:lnTo>
                    <a:pt x="5" y="603"/>
                  </a:lnTo>
                  <a:lnTo>
                    <a:pt x="5" y="613"/>
                  </a:lnTo>
                  <a:lnTo>
                    <a:pt x="0" y="613"/>
                  </a:lnTo>
                  <a:close/>
                  <a:moveTo>
                    <a:pt x="0" y="593"/>
                  </a:moveTo>
                  <a:lnTo>
                    <a:pt x="0" y="583"/>
                  </a:lnTo>
                  <a:lnTo>
                    <a:pt x="5" y="583"/>
                  </a:lnTo>
                  <a:lnTo>
                    <a:pt x="5" y="593"/>
                  </a:lnTo>
                  <a:lnTo>
                    <a:pt x="0" y="593"/>
                  </a:lnTo>
                  <a:close/>
                  <a:moveTo>
                    <a:pt x="0" y="573"/>
                  </a:moveTo>
                  <a:lnTo>
                    <a:pt x="0" y="563"/>
                  </a:lnTo>
                  <a:lnTo>
                    <a:pt x="5" y="563"/>
                  </a:lnTo>
                  <a:lnTo>
                    <a:pt x="5" y="573"/>
                  </a:lnTo>
                  <a:lnTo>
                    <a:pt x="0" y="573"/>
                  </a:lnTo>
                  <a:close/>
                  <a:moveTo>
                    <a:pt x="0" y="553"/>
                  </a:moveTo>
                  <a:lnTo>
                    <a:pt x="0" y="543"/>
                  </a:lnTo>
                  <a:lnTo>
                    <a:pt x="5" y="543"/>
                  </a:lnTo>
                  <a:lnTo>
                    <a:pt x="5" y="553"/>
                  </a:lnTo>
                  <a:lnTo>
                    <a:pt x="0" y="553"/>
                  </a:lnTo>
                  <a:close/>
                  <a:moveTo>
                    <a:pt x="0" y="533"/>
                  </a:moveTo>
                  <a:lnTo>
                    <a:pt x="0" y="523"/>
                  </a:lnTo>
                  <a:lnTo>
                    <a:pt x="5" y="523"/>
                  </a:lnTo>
                  <a:lnTo>
                    <a:pt x="5" y="533"/>
                  </a:lnTo>
                  <a:lnTo>
                    <a:pt x="0" y="533"/>
                  </a:lnTo>
                  <a:close/>
                  <a:moveTo>
                    <a:pt x="0" y="513"/>
                  </a:moveTo>
                  <a:lnTo>
                    <a:pt x="0" y="502"/>
                  </a:lnTo>
                  <a:lnTo>
                    <a:pt x="5" y="502"/>
                  </a:lnTo>
                  <a:lnTo>
                    <a:pt x="5" y="513"/>
                  </a:lnTo>
                  <a:lnTo>
                    <a:pt x="0" y="513"/>
                  </a:lnTo>
                  <a:close/>
                  <a:moveTo>
                    <a:pt x="0" y="492"/>
                  </a:moveTo>
                  <a:lnTo>
                    <a:pt x="0" y="482"/>
                  </a:lnTo>
                  <a:lnTo>
                    <a:pt x="5" y="482"/>
                  </a:lnTo>
                  <a:lnTo>
                    <a:pt x="5" y="492"/>
                  </a:lnTo>
                  <a:lnTo>
                    <a:pt x="0" y="492"/>
                  </a:lnTo>
                  <a:close/>
                  <a:moveTo>
                    <a:pt x="0" y="472"/>
                  </a:moveTo>
                  <a:lnTo>
                    <a:pt x="0" y="462"/>
                  </a:lnTo>
                  <a:lnTo>
                    <a:pt x="5" y="462"/>
                  </a:lnTo>
                  <a:lnTo>
                    <a:pt x="5" y="472"/>
                  </a:lnTo>
                  <a:lnTo>
                    <a:pt x="0" y="472"/>
                  </a:lnTo>
                  <a:close/>
                  <a:moveTo>
                    <a:pt x="0" y="452"/>
                  </a:moveTo>
                  <a:lnTo>
                    <a:pt x="0" y="442"/>
                  </a:lnTo>
                  <a:lnTo>
                    <a:pt x="5" y="442"/>
                  </a:lnTo>
                  <a:lnTo>
                    <a:pt x="5" y="452"/>
                  </a:lnTo>
                  <a:lnTo>
                    <a:pt x="0" y="452"/>
                  </a:lnTo>
                  <a:close/>
                  <a:moveTo>
                    <a:pt x="0" y="432"/>
                  </a:moveTo>
                  <a:lnTo>
                    <a:pt x="0" y="422"/>
                  </a:lnTo>
                  <a:lnTo>
                    <a:pt x="5" y="422"/>
                  </a:lnTo>
                  <a:lnTo>
                    <a:pt x="5" y="432"/>
                  </a:lnTo>
                  <a:lnTo>
                    <a:pt x="0" y="432"/>
                  </a:lnTo>
                  <a:close/>
                  <a:moveTo>
                    <a:pt x="0" y="412"/>
                  </a:moveTo>
                  <a:lnTo>
                    <a:pt x="0" y="402"/>
                  </a:lnTo>
                  <a:lnTo>
                    <a:pt x="5" y="402"/>
                  </a:lnTo>
                  <a:lnTo>
                    <a:pt x="5" y="412"/>
                  </a:lnTo>
                  <a:lnTo>
                    <a:pt x="0" y="412"/>
                  </a:lnTo>
                  <a:close/>
                  <a:moveTo>
                    <a:pt x="0" y="392"/>
                  </a:moveTo>
                  <a:lnTo>
                    <a:pt x="0" y="382"/>
                  </a:lnTo>
                  <a:lnTo>
                    <a:pt x="5" y="382"/>
                  </a:lnTo>
                  <a:lnTo>
                    <a:pt x="5" y="392"/>
                  </a:lnTo>
                  <a:lnTo>
                    <a:pt x="0" y="392"/>
                  </a:lnTo>
                  <a:close/>
                  <a:moveTo>
                    <a:pt x="0" y="372"/>
                  </a:moveTo>
                  <a:lnTo>
                    <a:pt x="0" y="362"/>
                  </a:lnTo>
                  <a:lnTo>
                    <a:pt x="5" y="362"/>
                  </a:lnTo>
                  <a:lnTo>
                    <a:pt x="5" y="372"/>
                  </a:lnTo>
                  <a:lnTo>
                    <a:pt x="0" y="372"/>
                  </a:lnTo>
                  <a:close/>
                  <a:moveTo>
                    <a:pt x="0" y="352"/>
                  </a:moveTo>
                  <a:lnTo>
                    <a:pt x="0" y="342"/>
                  </a:lnTo>
                  <a:lnTo>
                    <a:pt x="5" y="342"/>
                  </a:lnTo>
                  <a:lnTo>
                    <a:pt x="5" y="352"/>
                  </a:lnTo>
                  <a:lnTo>
                    <a:pt x="0" y="352"/>
                  </a:lnTo>
                  <a:close/>
                  <a:moveTo>
                    <a:pt x="0" y="332"/>
                  </a:moveTo>
                  <a:lnTo>
                    <a:pt x="0" y="321"/>
                  </a:lnTo>
                  <a:lnTo>
                    <a:pt x="5" y="321"/>
                  </a:lnTo>
                  <a:lnTo>
                    <a:pt x="5" y="332"/>
                  </a:lnTo>
                  <a:lnTo>
                    <a:pt x="0" y="332"/>
                  </a:lnTo>
                  <a:close/>
                  <a:moveTo>
                    <a:pt x="0" y="311"/>
                  </a:moveTo>
                  <a:lnTo>
                    <a:pt x="0" y="301"/>
                  </a:lnTo>
                  <a:lnTo>
                    <a:pt x="5" y="301"/>
                  </a:lnTo>
                  <a:lnTo>
                    <a:pt x="5" y="311"/>
                  </a:lnTo>
                  <a:lnTo>
                    <a:pt x="0" y="311"/>
                  </a:lnTo>
                  <a:close/>
                  <a:moveTo>
                    <a:pt x="0" y="291"/>
                  </a:moveTo>
                  <a:lnTo>
                    <a:pt x="0" y="281"/>
                  </a:lnTo>
                  <a:lnTo>
                    <a:pt x="5" y="281"/>
                  </a:lnTo>
                  <a:lnTo>
                    <a:pt x="5" y="291"/>
                  </a:lnTo>
                  <a:lnTo>
                    <a:pt x="0" y="291"/>
                  </a:lnTo>
                  <a:close/>
                  <a:moveTo>
                    <a:pt x="0" y="271"/>
                  </a:moveTo>
                  <a:lnTo>
                    <a:pt x="0" y="261"/>
                  </a:lnTo>
                  <a:lnTo>
                    <a:pt x="5" y="261"/>
                  </a:lnTo>
                  <a:lnTo>
                    <a:pt x="5" y="271"/>
                  </a:lnTo>
                  <a:lnTo>
                    <a:pt x="0" y="271"/>
                  </a:lnTo>
                  <a:close/>
                  <a:moveTo>
                    <a:pt x="0" y="251"/>
                  </a:moveTo>
                  <a:lnTo>
                    <a:pt x="0" y="241"/>
                  </a:lnTo>
                  <a:lnTo>
                    <a:pt x="5" y="241"/>
                  </a:lnTo>
                  <a:lnTo>
                    <a:pt x="5" y="251"/>
                  </a:lnTo>
                  <a:lnTo>
                    <a:pt x="0" y="251"/>
                  </a:lnTo>
                  <a:close/>
                  <a:moveTo>
                    <a:pt x="0" y="231"/>
                  </a:moveTo>
                  <a:lnTo>
                    <a:pt x="0" y="221"/>
                  </a:lnTo>
                  <a:lnTo>
                    <a:pt x="5" y="221"/>
                  </a:lnTo>
                  <a:lnTo>
                    <a:pt x="5" y="231"/>
                  </a:lnTo>
                  <a:lnTo>
                    <a:pt x="0" y="231"/>
                  </a:lnTo>
                  <a:close/>
                  <a:moveTo>
                    <a:pt x="0" y="211"/>
                  </a:moveTo>
                  <a:lnTo>
                    <a:pt x="0" y="201"/>
                  </a:lnTo>
                  <a:lnTo>
                    <a:pt x="5" y="201"/>
                  </a:lnTo>
                  <a:lnTo>
                    <a:pt x="5" y="211"/>
                  </a:lnTo>
                  <a:lnTo>
                    <a:pt x="0" y="211"/>
                  </a:lnTo>
                  <a:close/>
                  <a:moveTo>
                    <a:pt x="0" y="191"/>
                  </a:moveTo>
                  <a:lnTo>
                    <a:pt x="0" y="181"/>
                  </a:lnTo>
                  <a:lnTo>
                    <a:pt x="5" y="181"/>
                  </a:lnTo>
                  <a:lnTo>
                    <a:pt x="5" y="191"/>
                  </a:lnTo>
                  <a:lnTo>
                    <a:pt x="0" y="191"/>
                  </a:lnTo>
                  <a:close/>
                  <a:moveTo>
                    <a:pt x="0" y="171"/>
                  </a:moveTo>
                  <a:lnTo>
                    <a:pt x="0" y="161"/>
                  </a:lnTo>
                  <a:lnTo>
                    <a:pt x="5" y="161"/>
                  </a:lnTo>
                  <a:lnTo>
                    <a:pt x="5" y="171"/>
                  </a:lnTo>
                  <a:lnTo>
                    <a:pt x="0" y="171"/>
                  </a:lnTo>
                  <a:close/>
                  <a:moveTo>
                    <a:pt x="0" y="150"/>
                  </a:moveTo>
                  <a:lnTo>
                    <a:pt x="0" y="140"/>
                  </a:lnTo>
                  <a:lnTo>
                    <a:pt x="5" y="140"/>
                  </a:lnTo>
                  <a:lnTo>
                    <a:pt x="5" y="150"/>
                  </a:lnTo>
                  <a:lnTo>
                    <a:pt x="0" y="150"/>
                  </a:lnTo>
                  <a:close/>
                  <a:moveTo>
                    <a:pt x="0" y="130"/>
                  </a:moveTo>
                  <a:lnTo>
                    <a:pt x="0" y="120"/>
                  </a:lnTo>
                  <a:lnTo>
                    <a:pt x="5" y="120"/>
                  </a:lnTo>
                  <a:lnTo>
                    <a:pt x="5" y="130"/>
                  </a:lnTo>
                  <a:lnTo>
                    <a:pt x="0" y="130"/>
                  </a:lnTo>
                  <a:close/>
                  <a:moveTo>
                    <a:pt x="0" y="110"/>
                  </a:moveTo>
                  <a:lnTo>
                    <a:pt x="0" y="100"/>
                  </a:lnTo>
                  <a:lnTo>
                    <a:pt x="5" y="100"/>
                  </a:lnTo>
                  <a:lnTo>
                    <a:pt x="5" y="110"/>
                  </a:lnTo>
                  <a:lnTo>
                    <a:pt x="0" y="110"/>
                  </a:lnTo>
                  <a:close/>
                  <a:moveTo>
                    <a:pt x="0" y="90"/>
                  </a:moveTo>
                  <a:lnTo>
                    <a:pt x="0" y="80"/>
                  </a:lnTo>
                  <a:lnTo>
                    <a:pt x="5" y="80"/>
                  </a:lnTo>
                  <a:lnTo>
                    <a:pt x="5" y="90"/>
                  </a:lnTo>
                  <a:lnTo>
                    <a:pt x="0" y="90"/>
                  </a:lnTo>
                  <a:close/>
                  <a:moveTo>
                    <a:pt x="0" y="70"/>
                  </a:moveTo>
                  <a:lnTo>
                    <a:pt x="0" y="60"/>
                  </a:lnTo>
                  <a:lnTo>
                    <a:pt x="5" y="60"/>
                  </a:lnTo>
                  <a:lnTo>
                    <a:pt x="5" y="70"/>
                  </a:lnTo>
                  <a:lnTo>
                    <a:pt x="0" y="70"/>
                  </a:lnTo>
                  <a:close/>
                  <a:moveTo>
                    <a:pt x="0" y="50"/>
                  </a:moveTo>
                  <a:lnTo>
                    <a:pt x="0" y="40"/>
                  </a:lnTo>
                  <a:lnTo>
                    <a:pt x="5" y="40"/>
                  </a:lnTo>
                  <a:lnTo>
                    <a:pt x="5" y="50"/>
                  </a:lnTo>
                  <a:lnTo>
                    <a:pt x="0" y="50"/>
                  </a:lnTo>
                  <a:close/>
                  <a:moveTo>
                    <a:pt x="0" y="30"/>
                  </a:moveTo>
                  <a:lnTo>
                    <a:pt x="0" y="20"/>
                  </a:lnTo>
                  <a:lnTo>
                    <a:pt x="5" y="20"/>
                  </a:lnTo>
                  <a:lnTo>
                    <a:pt x="5" y="30"/>
                  </a:lnTo>
                  <a:lnTo>
                    <a:pt x="0" y="30"/>
                  </a:lnTo>
                  <a:close/>
                  <a:moveTo>
                    <a:pt x="0" y="10"/>
                  </a:moveTo>
                  <a:lnTo>
                    <a:pt x="0" y="0"/>
                  </a:lnTo>
                  <a:lnTo>
                    <a:pt x="5" y="0"/>
                  </a:lnTo>
                  <a:lnTo>
                    <a:pt x="5" y="10"/>
                  </a:lnTo>
                  <a:lnTo>
                    <a:pt x="0" y="10"/>
                  </a:lnTo>
                  <a:close/>
                </a:path>
              </a:pathLst>
            </a:custGeom>
            <a:solidFill>
              <a:srgbClr val="F03246"/>
            </a:solidFill>
            <a:ln w="7938" cap="flat">
              <a:solidFill>
                <a:srgbClr val="F03246"/>
              </a:solidFill>
              <a:prstDash val="solid"/>
              <a:bevel/>
              <a:headEnd/>
              <a:tailEnd/>
            </a:ln>
          </p:spPr>
          <p:txBody>
            <a:bodyPr vert="horz" wrap="square" lIns="91440" tIns="45720" rIns="91440" bIns="45720" numCol="1" anchor="t" anchorCtr="0" compatLnSpc="1">
              <a:prstTxWarp prst="textNoShape">
                <a:avLst/>
              </a:prstTxWarp>
            </a:bodyPr>
            <a:lstStyle/>
            <a:p>
              <a:endParaRPr lang="en-US"/>
            </a:p>
          </p:txBody>
        </p:sp>
        <p:sp>
          <p:nvSpPr>
            <p:cNvPr id="24" name="Freeform 218">
              <a:extLst>
                <a:ext uri="{FF2B5EF4-FFF2-40B4-BE49-F238E27FC236}">
                  <a16:creationId xmlns:a16="http://schemas.microsoft.com/office/drawing/2014/main" id="{22B8E1D9-6690-B7AB-5E2F-83785E4B10E6}"/>
                </a:ext>
              </a:extLst>
            </p:cNvPr>
            <p:cNvSpPr>
              <a:spLocks noEditPoints="1"/>
            </p:cNvSpPr>
            <p:nvPr/>
          </p:nvSpPr>
          <p:spPr bwMode="auto">
            <a:xfrm>
              <a:off x="3210" y="2415"/>
              <a:ext cx="1832" cy="5"/>
            </a:xfrm>
            <a:custGeom>
              <a:avLst/>
              <a:gdLst>
                <a:gd name="T0" fmla="*/ 30 w 1832"/>
                <a:gd name="T1" fmla="*/ 5 h 5"/>
                <a:gd name="T2" fmla="*/ 60 w 1832"/>
                <a:gd name="T3" fmla="*/ 0 h 5"/>
                <a:gd name="T4" fmla="*/ 81 w 1832"/>
                <a:gd name="T5" fmla="*/ 5 h 5"/>
                <a:gd name="T6" fmla="*/ 131 w 1832"/>
                <a:gd name="T7" fmla="*/ 0 h 5"/>
                <a:gd name="T8" fmla="*/ 141 w 1832"/>
                <a:gd name="T9" fmla="*/ 0 h 5"/>
                <a:gd name="T10" fmla="*/ 191 w 1832"/>
                <a:gd name="T11" fmla="*/ 5 h 5"/>
                <a:gd name="T12" fmla="*/ 221 w 1832"/>
                <a:gd name="T13" fmla="*/ 0 h 5"/>
                <a:gd name="T14" fmla="*/ 241 w 1832"/>
                <a:gd name="T15" fmla="*/ 5 h 5"/>
                <a:gd name="T16" fmla="*/ 291 w 1832"/>
                <a:gd name="T17" fmla="*/ 0 h 5"/>
                <a:gd name="T18" fmla="*/ 301 w 1832"/>
                <a:gd name="T19" fmla="*/ 0 h 5"/>
                <a:gd name="T20" fmla="*/ 352 w 1832"/>
                <a:gd name="T21" fmla="*/ 5 h 5"/>
                <a:gd name="T22" fmla="*/ 382 w 1832"/>
                <a:gd name="T23" fmla="*/ 0 h 5"/>
                <a:gd name="T24" fmla="*/ 402 w 1832"/>
                <a:gd name="T25" fmla="*/ 5 h 5"/>
                <a:gd name="T26" fmla="*/ 452 w 1832"/>
                <a:gd name="T27" fmla="*/ 0 h 5"/>
                <a:gd name="T28" fmla="*/ 462 w 1832"/>
                <a:gd name="T29" fmla="*/ 0 h 5"/>
                <a:gd name="T30" fmla="*/ 512 w 1832"/>
                <a:gd name="T31" fmla="*/ 5 h 5"/>
                <a:gd name="T32" fmla="*/ 542 w 1832"/>
                <a:gd name="T33" fmla="*/ 0 h 5"/>
                <a:gd name="T34" fmla="*/ 562 w 1832"/>
                <a:gd name="T35" fmla="*/ 5 h 5"/>
                <a:gd name="T36" fmla="*/ 613 w 1832"/>
                <a:gd name="T37" fmla="*/ 0 h 5"/>
                <a:gd name="T38" fmla="*/ 623 w 1832"/>
                <a:gd name="T39" fmla="*/ 0 h 5"/>
                <a:gd name="T40" fmla="*/ 673 w 1832"/>
                <a:gd name="T41" fmla="*/ 5 h 5"/>
                <a:gd name="T42" fmla="*/ 703 w 1832"/>
                <a:gd name="T43" fmla="*/ 0 h 5"/>
                <a:gd name="T44" fmla="*/ 723 w 1832"/>
                <a:gd name="T45" fmla="*/ 5 h 5"/>
                <a:gd name="T46" fmla="*/ 773 w 1832"/>
                <a:gd name="T47" fmla="*/ 0 h 5"/>
                <a:gd name="T48" fmla="*/ 783 w 1832"/>
                <a:gd name="T49" fmla="*/ 0 h 5"/>
                <a:gd name="T50" fmla="*/ 834 w 1832"/>
                <a:gd name="T51" fmla="*/ 5 h 5"/>
                <a:gd name="T52" fmla="*/ 864 w 1832"/>
                <a:gd name="T53" fmla="*/ 0 h 5"/>
                <a:gd name="T54" fmla="*/ 884 w 1832"/>
                <a:gd name="T55" fmla="*/ 5 h 5"/>
                <a:gd name="T56" fmla="*/ 934 w 1832"/>
                <a:gd name="T57" fmla="*/ 0 h 5"/>
                <a:gd name="T58" fmla="*/ 944 w 1832"/>
                <a:gd name="T59" fmla="*/ 0 h 5"/>
                <a:gd name="T60" fmla="*/ 994 w 1832"/>
                <a:gd name="T61" fmla="*/ 5 h 5"/>
                <a:gd name="T62" fmla="*/ 1024 w 1832"/>
                <a:gd name="T63" fmla="*/ 0 h 5"/>
                <a:gd name="T64" fmla="*/ 1044 w 1832"/>
                <a:gd name="T65" fmla="*/ 5 h 5"/>
                <a:gd name="T66" fmla="*/ 1095 w 1832"/>
                <a:gd name="T67" fmla="*/ 0 h 5"/>
                <a:gd name="T68" fmla="*/ 1105 w 1832"/>
                <a:gd name="T69" fmla="*/ 0 h 5"/>
                <a:gd name="T70" fmla="*/ 1155 w 1832"/>
                <a:gd name="T71" fmla="*/ 5 h 5"/>
                <a:gd name="T72" fmla="*/ 1185 w 1832"/>
                <a:gd name="T73" fmla="*/ 0 h 5"/>
                <a:gd name="T74" fmla="*/ 1205 w 1832"/>
                <a:gd name="T75" fmla="*/ 5 h 5"/>
                <a:gd name="T76" fmla="*/ 1255 w 1832"/>
                <a:gd name="T77" fmla="*/ 0 h 5"/>
                <a:gd name="T78" fmla="*/ 1265 w 1832"/>
                <a:gd name="T79" fmla="*/ 0 h 5"/>
                <a:gd name="T80" fmla="*/ 1315 w 1832"/>
                <a:gd name="T81" fmla="*/ 5 h 5"/>
                <a:gd name="T82" fmla="*/ 1346 w 1832"/>
                <a:gd name="T83" fmla="*/ 0 h 5"/>
                <a:gd name="T84" fmla="*/ 1366 w 1832"/>
                <a:gd name="T85" fmla="*/ 5 h 5"/>
                <a:gd name="T86" fmla="*/ 1416 w 1832"/>
                <a:gd name="T87" fmla="*/ 0 h 5"/>
                <a:gd name="T88" fmla="*/ 1426 w 1832"/>
                <a:gd name="T89" fmla="*/ 0 h 5"/>
                <a:gd name="T90" fmla="*/ 1476 w 1832"/>
                <a:gd name="T91" fmla="*/ 5 h 5"/>
                <a:gd name="T92" fmla="*/ 1506 w 1832"/>
                <a:gd name="T93" fmla="*/ 0 h 5"/>
                <a:gd name="T94" fmla="*/ 1526 w 1832"/>
                <a:gd name="T95" fmla="*/ 5 h 5"/>
                <a:gd name="T96" fmla="*/ 1576 w 1832"/>
                <a:gd name="T97" fmla="*/ 0 h 5"/>
                <a:gd name="T98" fmla="*/ 1587 w 1832"/>
                <a:gd name="T99" fmla="*/ 0 h 5"/>
                <a:gd name="T100" fmla="*/ 1637 w 1832"/>
                <a:gd name="T101" fmla="*/ 5 h 5"/>
                <a:gd name="T102" fmla="*/ 1667 w 1832"/>
                <a:gd name="T103" fmla="*/ 0 h 5"/>
                <a:gd name="T104" fmla="*/ 1687 w 1832"/>
                <a:gd name="T105" fmla="*/ 5 h 5"/>
                <a:gd name="T106" fmla="*/ 1737 w 1832"/>
                <a:gd name="T107" fmla="*/ 0 h 5"/>
                <a:gd name="T108" fmla="*/ 1747 w 1832"/>
                <a:gd name="T109" fmla="*/ 0 h 5"/>
                <a:gd name="T110" fmla="*/ 1797 w 1832"/>
                <a:gd name="T111" fmla="*/ 5 h 5"/>
                <a:gd name="T112" fmla="*/ 1827 w 1832"/>
                <a:gd name="T113"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832" h="5">
                  <a:moveTo>
                    <a:pt x="0" y="0"/>
                  </a:moveTo>
                  <a:lnTo>
                    <a:pt x="10" y="0"/>
                  </a:lnTo>
                  <a:lnTo>
                    <a:pt x="10" y="5"/>
                  </a:lnTo>
                  <a:lnTo>
                    <a:pt x="0" y="5"/>
                  </a:lnTo>
                  <a:lnTo>
                    <a:pt x="0" y="0"/>
                  </a:lnTo>
                  <a:close/>
                  <a:moveTo>
                    <a:pt x="20" y="0"/>
                  </a:moveTo>
                  <a:lnTo>
                    <a:pt x="30" y="0"/>
                  </a:lnTo>
                  <a:lnTo>
                    <a:pt x="30" y="5"/>
                  </a:lnTo>
                  <a:lnTo>
                    <a:pt x="20" y="5"/>
                  </a:lnTo>
                  <a:lnTo>
                    <a:pt x="20" y="0"/>
                  </a:lnTo>
                  <a:close/>
                  <a:moveTo>
                    <a:pt x="40" y="0"/>
                  </a:moveTo>
                  <a:lnTo>
                    <a:pt x="50" y="0"/>
                  </a:lnTo>
                  <a:lnTo>
                    <a:pt x="50" y="5"/>
                  </a:lnTo>
                  <a:lnTo>
                    <a:pt x="40" y="5"/>
                  </a:lnTo>
                  <a:lnTo>
                    <a:pt x="40" y="0"/>
                  </a:lnTo>
                  <a:close/>
                  <a:moveTo>
                    <a:pt x="60" y="0"/>
                  </a:moveTo>
                  <a:lnTo>
                    <a:pt x="71" y="0"/>
                  </a:lnTo>
                  <a:lnTo>
                    <a:pt x="71" y="5"/>
                  </a:lnTo>
                  <a:lnTo>
                    <a:pt x="60" y="5"/>
                  </a:lnTo>
                  <a:lnTo>
                    <a:pt x="60" y="0"/>
                  </a:lnTo>
                  <a:close/>
                  <a:moveTo>
                    <a:pt x="81" y="0"/>
                  </a:moveTo>
                  <a:lnTo>
                    <a:pt x="91" y="0"/>
                  </a:lnTo>
                  <a:lnTo>
                    <a:pt x="91" y="5"/>
                  </a:lnTo>
                  <a:lnTo>
                    <a:pt x="81" y="5"/>
                  </a:lnTo>
                  <a:lnTo>
                    <a:pt x="81" y="0"/>
                  </a:lnTo>
                  <a:close/>
                  <a:moveTo>
                    <a:pt x="101" y="0"/>
                  </a:moveTo>
                  <a:lnTo>
                    <a:pt x="111" y="0"/>
                  </a:lnTo>
                  <a:lnTo>
                    <a:pt x="111" y="5"/>
                  </a:lnTo>
                  <a:lnTo>
                    <a:pt x="101" y="5"/>
                  </a:lnTo>
                  <a:lnTo>
                    <a:pt x="101" y="0"/>
                  </a:lnTo>
                  <a:close/>
                  <a:moveTo>
                    <a:pt x="121" y="0"/>
                  </a:moveTo>
                  <a:lnTo>
                    <a:pt x="131" y="0"/>
                  </a:lnTo>
                  <a:lnTo>
                    <a:pt x="131" y="5"/>
                  </a:lnTo>
                  <a:lnTo>
                    <a:pt x="121" y="5"/>
                  </a:lnTo>
                  <a:lnTo>
                    <a:pt x="121" y="0"/>
                  </a:lnTo>
                  <a:close/>
                  <a:moveTo>
                    <a:pt x="141" y="0"/>
                  </a:moveTo>
                  <a:lnTo>
                    <a:pt x="151" y="0"/>
                  </a:lnTo>
                  <a:lnTo>
                    <a:pt x="151" y="5"/>
                  </a:lnTo>
                  <a:lnTo>
                    <a:pt x="141" y="5"/>
                  </a:lnTo>
                  <a:lnTo>
                    <a:pt x="141" y="0"/>
                  </a:lnTo>
                  <a:close/>
                  <a:moveTo>
                    <a:pt x="161" y="0"/>
                  </a:moveTo>
                  <a:lnTo>
                    <a:pt x="171" y="0"/>
                  </a:lnTo>
                  <a:lnTo>
                    <a:pt x="171" y="5"/>
                  </a:lnTo>
                  <a:lnTo>
                    <a:pt x="161" y="5"/>
                  </a:lnTo>
                  <a:lnTo>
                    <a:pt x="161" y="0"/>
                  </a:lnTo>
                  <a:close/>
                  <a:moveTo>
                    <a:pt x="181" y="0"/>
                  </a:moveTo>
                  <a:lnTo>
                    <a:pt x="191" y="0"/>
                  </a:lnTo>
                  <a:lnTo>
                    <a:pt x="191" y="5"/>
                  </a:lnTo>
                  <a:lnTo>
                    <a:pt x="181" y="5"/>
                  </a:lnTo>
                  <a:lnTo>
                    <a:pt x="181" y="0"/>
                  </a:lnTo>
                  <a:close/>
                  <a:moveTo>
                    <a:pt x="201" y="0"/>
                  </a:moveTo>
                  <a:lnTo>
                    <a:pt x="211" y="0"/>
                  </a:lnTo>
                  <a:lnTo>
                    <a:pt x="211" y="5"/>
                  </a:lnTo>
                  <a:lnTo>
                    <a:pt x="201" y="5"/>
                  </a:lnTo>
                  <a:lnTo>
                    <a:pt x="201" y="0"/>
                  </a:lnTo>
                  <a:close/>
                  <a:moveTo>
                    <a:pt x="221" y="0"/>
                  </a:moveTo>
                  <a:lnTo>
                    <a:pt x="231" y="0"/>
                  </a:lnTo>
                  <a:lnTo>
                    <a:pt x="231" y="5"/>
                  </a:lnTo>
                  <a:lnTo>
                    <a:pt x="221" y="5"/>
                  </a:lnTo>
                  <a:lnTo>
                    <a:pt x="221" y="0"/>
                  </a:lnTo>
                  <a:close/>
                  <a:moveTo>
                    <a:pt x="241" y="0"/>
                  </a:moveTo>
                  <a:lnTo>
                    <a:pt x="251" y="0"/>
                  </a:lnTo>
                  <a:lnTo>
                    <a:pt x="251" y="5"/>
                  </a:lnTo>
                  <a:lnTo>
                    <a:pt x="241" y="5"/>
                  </a:lnTo>
                  <a:lnTo>
                    <a:pt x="241" y="0"/>
                  </a:lnTo>
                  <a:close/>
                  <a:moveTo>
                    <a:pt x="261" y="0"/>
                  </a:moveTo>
                  <a:lnTo>
                    <a:pt x="271" y="0"/>
                  </a:lnTo>
                  <a:lnTo>
                    <a:pt x="271" y="5"/>
                  </a:lnTo>
                  <a:lnTo>
                    <a:pt x="261" y="5"/>
                  </a:lnTo>
                  <a:lnTo>
                    <a:pt x="261" y="0"/>
                  </a:lnTo>
                  <a:close/>
                  <a:moveTo>
                    <a:pt x="281" y="0"/>
                  </a:moveTo>
                  <a:lnTo>
                    <a:pt x="291" y="0"/>
                  </a:lnTo>
                  <a:lnTo>
                    <a:pt x="291" y="5"/>
                  </a:lnTo>
                  <a:lnTo>
                    <a:pt x="281" y="5"/>
                  </a:lnTo>
                  <a:lnTo>
                    <a:pt x="281" y="0"/>
                  </a:lnTo>
                  <a:close/>
                  <a:moveTo>
                    <a:pt x="301" y="0"/>
                  </a:moveTo>
                  <a:lnTo>
                    <a:pt x="311" y="0"/>
                  </a:lnTo>
                  <a:lnTo>
                    <a:pt x="311" y="5"/>
                  </a:lnTo>
                  <a:lnTo>
                    <a:pt x="301" y="5"/>
                  </a:lnTo>
                  <a:lnTo>
                    <a:pt x="301" y="0"/>
                  </a:lnTo>
                  <a:close/>
                  <a:moveTo>
                    <a:pt x="322" y="0"/>
                  </a:moveTo>
                  <a:lnTo>
                    <a:pt x="332" y="0"/>
                  </a:lnTo>
                  <a:lnTo>
                    <a:pt x="332" y="5"/>
                  </a:lnTo>
                  <a:lnTo>
                    <a:pt x="322" y="5"/>
                  </a:lnTo>
                  <a:lnTo>
                    <a:pt x="322" y="0"/>
                  </a:lnTo>
                  <a:close/>
                  <a:moveTo>
                    <a:pt x="342" y="0"/>
                  </a:moveTo>
                  <a:lnTo>
                    <a:pt x="352" y="0"/>
                  </a:lnTo>
                  <a:lnTo>
                    <a:pt x="352" y="5"/>
                  </a:lnTo>
                  <a:lnTo>
                    <a:pt x="342" y="5"/>
                  </a:lnTo>
                  <a:lnTo>
                    <a:pt x="342" y="0"/>
                  </a:lnTo>
                  <a:close/>
                  <a:moveTo>
                    <a:pt x="362" y="0"/>
                  </a:moveTo>
                  <a:lnTo>
                    <a:pt x="372" y="0"/>
                  </a:lnTo>
                  <a:lnTo>
                    <a:pt x="372" y="5"/>
                  </a:lnTo>
                  <a:lnTo>
                    <a:pt x="362" y="5"/>
                  </a:lnTo>
                  <a:lnTo>
                    <a:pt x="362" y="0"/>
                  </a:lnTo>
                  <a:close/>
                  <a:moveTo>
                    <a:pt x="382" y="0"/>
                  </a:moveTo>
                  <a:lnTo>
                    <a:pt x="392" y="0"/>
                  </a:lnTo>
                  <a:lnTo>
                    <a:pt x="392" y="5"/>
                  </a:lnTo>
                  <a:lnTo>
                    <a:pt x="382" y="5"/>
                  </a:lnTo>
                  <a:lnTo>
                    <a:pt x="382" y="0"/>
                  </a:lnTo>
                  <a:close/>
                  <a:moveTo>
                    <a:pt x="402" y="0"/>
                  </a:moveTo>
                  <a:lnTo>
                    <a:pt x="412" y="0"/>
                  </a:lnTo>
                  <a:lnTo>
                    <a:pt x="412" y="5"/>
                  </a:lnTo>
                  <a:lnTo>
                    <a:pt x="402" y="5"/>
                  </a:lnTo>
                  <a:lnTo>
                    <a:pt x="402" y="0"/>
                  </a:lnTo>
                  <a:close/>
                  <a:moveTo>
                    <a:pt x="422" y="0"/>
                  </a:moveTo>
                  <a:lnTo>
                    <a:pt x="432" y="0"/>
                  </a:lnTo>
                  <a:lnTo>
                    <a:pt x="432" y="5"/>
                  </a:lnTo>
                  <a:lnTo>
                    <a:pt x="422" y="5"/>
                  </a:lnTo>
                  <a:lnTo>
                    <a:pt x="422" y="0"/>
                  </a:lnTo>
                  <a:close/>
                  <a:moveTo>
                    <a:pt x="442" y="0"/>
                  </a:moveTo>
                  <a:lnTo>
                    <a:pt x="452" y="0"/>
                  </a:lnTo>
                  <a:lnTo>
                    <a:pt x="452" y="5"/>
                  </a:lnTo>
                  <a:lnTo>
                    <a:pt x="442" y="5"/>
                  </a:lnTo>
                  <a:lnTo>
                    <a:pt x="442" y="0"/>
                  </a:lnTo>
                  <a:close/>
                  <a:moveTo>
                    <a:pt x="462" y="0"/>
                  </a:moveTo>
                  <a:lnTo>
                    <a:pt x="472" y="0"/>
                  </a:lnTo>
                  <a:lnTo>
                    <a:pt x="472" y="5"/>
                  </a:lnTo>
                  <a:lnTo>
                    <a:pt x="462" y="5"/>
                  </a:lnTo>
                  <a:lnTo>
                    <a:pt x="462" y="0"/>
                  </a:lnTo>
                  <a:close/>
                  <a:moveTo>
                    <a:pt x="482" y="0"/>
                  </a:moveTo>
                  <a:lnTo>
                    <a:pt x="492" y="0"/>
                  </a:lnTo>
                  <a:lnTo>
                    <a:pt x="492" y="5"/>
                  </a:lnTo>
                  <a:lnTo>
                    <a:pt x="482" y="5"/>
                  </a:lnTo>
                  <a:lnTo>
                    <a:pt x="482" y="0"/>
                  </a:lnTo>
                  <a:close/>
                  <a:moveTo>
                    <a:pt x="502" y="0"/>
                  </a:moveTo>
                  <a:lnTo>
                    <a:pt x="512" y="0"/>
                  </a:lnTo>
                  <a:lnTo>
                    <a:pt x="512" y="5"/>
                  </a:lnTo>
                  <a:lnTo>
                    <a:pt x="502" y="5"/>
                  </a:lnTo>
                  <a:lnTo>
                    <a:pt x="502" y="0"/>
                  </a:lnTo>
                  <a:close/>
                  <a:moveTo>
                    <a:pt x="522" y="0"/>
                  </a:moveTo>
                  <a:lnTo>
                    <a:pt x="532" y="0"/>
                  </a:lnTo>
                  <a:lnTo>
                    <a:pt x="532" y="5"/>
                  </a:lnTo>
                  <a:lnTo>
                    <a:pt x="522" y="5"/>
                  </a:lnTo>
                  <a:lnTo>
                    <a:pt x="522" y="0"/>
                  </a:lnTo>
                  <a:close/>
                  <a:moveTo>
                    <a:pt x="542" y="0"/>
                  </a:moveTo>
                  <a:lnTo>
                    <a:pt x="552" y="0"/>
                  </a:lnTo>
                  <a:lnTo>
                    <a:pt x="552" y="5"/>
                  </a:lnTo>
                  <a:lnTo>
                    <a:pt x="542" y="5"/>
                  </a:lnTo>
                  <a:lnTo>
                    <a:pt x="542" y="0"/>
                  </a:lnTo>
                  <a:close/>
                  <a:moveTo>
                    <a:pt x="562" y="0"/>
                  </a:moveTo>
                  <a:lnTo>
                    <a:pt x="573" y="0"/>
                  </a:lnTo>
                  <a:lnTo>
                    <a:pt x="573" y="5"/>
                  </a:lnTo>
                  <a:lnTo>
                    <a:pt x="562" y="5"/>
                  </a:lnTo>
                  <a:lnTo>
                    <a:pt x="562" y="0"/>
                  </a:lnTo>
                  <a:close/>
                  <a:moveTo>
                    <a:pt x="583" y="0"/>
                  </a:moveTo>
                  <a:lnTo>
                    <a:pt x="593" y="0"/>
                  </a:lnTo>
                  <a:lnTo>
                    <a:pt x="593" y="5"/>
                  </a:lnTo>
                  <a:lnTo>
                    <a:pt x="583" y="5"/>
                  </a:lnTo>
                  <a:lnTo>
                    <a:pt x="583" y="0"/>
                  </a:lnTo>
                  <a:close/>
                  <a:moveTo>
                    <a:pt x="603" y="0"/>
                  </a:moveTo>
                  <a:lnTo>
                    <a:pt x="613" y="0"/>
                  </a:lnTo>
                  <a:lnTo>
                    <a:pt x="613" y="5"/>
                  </a:lnTo>
                  <a:lnTo>
                    <a:pt x="603" y="5"/>
                  </a:lnTo>
                  <a:lnTo>
                    <a:pt x="603" y="0"/>
                  </a:lnTo>
                  <a:close/>
                  <a:moveTo>
                    <a:pt x="623" y="0"/>
                  </a:moveTo>
                  <a:lnTo>
                    <a:pt x="633" y="0"/>
                  </a:lnTo>
                  <a:lnTo>
                    <a:pt x="633" y="5"/>
                  </a:lnTo>
                  <a:lnTo>
                    <a:pt x="623" y="5"/>
                  </a:lnTo>
                  <a:lnTo>
                    <a:pt x="623" y="0"/>
                  </a:lnTo>
                  <a:close/>
                  <a:moveTo>
                    <a:pt x="643" y="0"/>
                  </a:moveTo>
                  <a:lnTo>
                    <a:pt x="653" y="0"/>
                  </a:lnTo>
                  <a:lnTo>
                    <a:pt x="653" y="5"/>
                  </a:lnTo>
                  <a:lnTo>
                    <a:pt x="643" y="5"/>
                  </a:lnTo>
                  <a:lnTo>
                    <a:pt x="643" y="0"/>
                  </a:lnTo>
                  <a:close/>
                  <a:moveTo>
                    <a:pt x="663" y="0"/>
                  </a:moveTo>
                  <a:lnTo>
                    <a:pt x="673" y="0"/>
                  </a:lnTo>
                  <a:lnTo>
                    <a:pt x="673" y="5"/>
                  </a:lnTo>
                  <a:lnTo>
                    <a:pt x="663" y="5"/>
                  </a:lnTo>
                  <a:lnTo>
                    <a:pt x="663" y="0"/>
                  </a:lnTo>
                  <a:close/>
                  <a:moveTo>
                    <a:pt x="683" y="0"/>
                  </a:moveTo>
                  <a:lnTo>
                    <a:pt x="693" y="0"/>
                  </a:lnTo>
                  <a:lnTo>
                    <a:pt x="693" y="5"/>
                  </a:lnTo>
                  <a:lnTo>
                    <a:pt x="683" y="5"/>
                  </a:lnTo>
                  <a:lnTo>
                    <a:pt x="683" y="0"/>
                  </a:lnTo>
                  <a:close/>
                  <a:moveTo>
                    <a:pt x="703" y="0"/>
                  </a:moveTo>
                  <a:lnTo>
                    <a:pt x="713" y="0"/>
                  </a:lnTo>
                  <a:lnTo>
                    <a:pt x="713" y="5"/>
                  </a:lnTo>
                  <a:lnTo>
                    <a:pt x="703" y="5"/>
                  </a:lnTo>
                  <a:lnTo>
                    <a:pt x="703" y="0"/>
                  </a:lnTo>
                  <a:close/>
                  <a:moveTo>
                    <a:pt x="723" y="0"/>
                  </a:moveTo>
                  <a:lnTo>
                    <a:pt x="733" y="0"/>
                  </a:lnTo>
                  <a:lnTo>
                    <a:pt x="733" y="5"/>
                  </a:lnTo>
                  <a:lnTo>
                    <a:pt x="723" y="5"/>
                  </a:lnTo>
                  <a:lnTo>
                    <a:pt x="723" y="0"/>
                  </a:lnTo>
                  <a:close/>
                  <a:moveTo>
                    <a:pt x="743" y="0"/>
                  </a:moveTo>
                  <a:lnTo>
                    <a:pt x="753" y="0"/>
                  </a:lnTo>
                  <a:lnTo>
                    <a:pt x="753" y="5"/>
                  </a:lnTo>
                  <a:lnTo>
                    <a:pt x="743" y="5"/>
                  </a:lnTo>
                  <a:lnTo>
                    <a:pt x="743" y="0"/>
                  </a:lnTo>
                  <a:close/>
                  <a:moveTo>
                    <a:pt x="763" y="0"/>
                  </a:moveTo>
                  <a:lnTo>
                    <a:pt x="773" y="0"/>
                  </a:lnTo>
                  <a:lnTo>
                    <a:pt x="773" y="5"/>
                  </a:lnTo>
                  <a:lnTo>
                    <a:pt x="763" y="5"/>
                  </a:lnTo>
                  <a:lnTo>
                    <a:pt x="763" y="0"/>
                  </a:lnTo>
                  <a:close/>
                  <a:moveTo>
                    <a:pt x="783" y="0"/>
                  </a:moveTo>
                  <a:lnTo>
                    <a:pt x="793" y="0"/>
                  </a:lnTo>
                  <a:lnTo>
                    <a:pt x="793" y="5"/>
                  </a:lnTo>
                  <a:lnTo>
                    <a:pt x="783" y="5"/>
                  </a:lnTo>
                  <a:lnTo>
                    <a:pt x="783" y="0"/>
                  </a:lnTo>
                  <a:close/>
                  <a:moveTo>
                    <a:pt x="803" y="0"/>
                  </a:moveTo>
                  <a:lnTo>
                    <a:pt x="813" y="0"/>
                  </a:lnTo>
                  <a:lnTo>
                    <a:pt x="813" y="5"/>
                  </a:lnTo>
                  <a:lnTo>
                    <a:pt x="803" y="5"/>
                  </a:lnTo>
                  <a:lnTo>
                    <a:pt x="803" y="0"/>
                  </a:lnTo>
                  <a:close/>
                  <a:moveTo>
                    <a:pt x="824" y="0"/>
                  </a:moveTo>
                  <a:lnTo>
                    <a:pt x="834" y="0"/>
                  </a:lnTo>
                  <a:lnTo>
                    <a:pt x="834" y="5"/>
                  </a:lnTo>
                  <a:lnTo>
                    <a:pt x="824" y="5"/>
                  </a:lnTo>
                  <a:lnTo>
                    <a:pt x="824" y="0"/>
                  </a:lnTo>
                  <a:close/>
                  <a:moveTo>
                    <a:pt x="844" y="0"/>
                  </a:moveTo>
                  <a:lnTo>
                    <a:pt x="854" y="0"/>
                  </a:lnTo>
                  <a:lnTo>
                    <a:pt x="854" y="5"/>
                  </a:lnTo>
                  <a:lnTo>
                    <a:pt x="844" y="5"/>
                  </a:lnTo>
                  <a:lnTo>
                    <a:pt x="844" y="0"/>
                  </a:lnTo>
                  <a:close/>
                  <a:moveTo>
                    <a:pt x="864" y="0"/>
                  </a:moveTo>
                  <a:lnTo>
                    <a:pt x="874" y="0"/>
                  </a:lnTo>
                  <a:lnTo>
                    <a:pt x="874" y="5"/>
                  </a:lnTo>
                  <a:lnTo>
                    <a:pt x="864" y="5"/>
                  </a:lnTo>
                  <a:lnTo>
                    <a:pt x="864" y="0"/>
                  </a:lnTo>
                  <a:close/>
                  <a:moveTo>
                    <a:pt x="884" y="0"/>
                  </a:moveTo>
                  <a:lnTo>
                    <a:pt x="894" y="0"/>
                  </a:lnTo>
                  <a:lnTo>
                    <a:pt x="894" y="5"/>
                  </a:lnTo>
                  <a:lnTo>
                    <a:pt x="884" y="5"/>
                  </a:lnTo>
                  <a:lnTo>
                    <a:pt x="884" y="0"/>
                  </a:lnTo>
                  <a:close/>
                  <a:moveTo>
                    <a:pt x="904" y="0"/>
                  </a:moveTo>
                  <a:lnTo>
                    <a:pt x="914" y="0"/>
                  </a:lnTo>
                  <a:lnTo>
                    <a:pt x="914" y="5"/>
                  </a:lnTo>
                  <a:lnTo>
                    <a:pt x="904" y="5"/>
                  </a:lnTo>
                  <a:lnTo>
                    <a:pt x="904" y="0"/>
                  </a:lnTo>
                  <a:close/>
                  <a:moveTo>
                    <a:pt x="924" y="0"/>
                  </a:moveTo>
                  <a:lnTo>
                    <a:pt x="934" y="0"/>
                  </a:lnTo>
                  <a:lnTo>
                    <a:pt x="934" y="5"/>
                  </a:lnTo>
                  <a:lnTo>
                    <a:pt x="924" y="5"/>
                  </a:lnTo>
                  <a:lnTo>
                    <a:pt x="924" y="0"/>
                  </a:lnTo>
                  <a:close/>
                  <a:moveTo>
                    <a:pt x="944" y="0"/>
                  </a:moveTo>
                  <a:lnTo>
                    <a:pt x="954" y="0"/>
                  </a:lnTo>
                  <a:lnTo>
                    <a:pt x="954" y="5"/>
                  </a:lnTo>
                  <a:lnTo>
                    <a:pt x="944" y="5"/>
                  </a:lnTo>
                  <a:lnTo>
                    <a:pt x="944" y="0"/>
                  </a:lnTo>
                  <a:close/>
                  <a:moveTo>
                    <a:pt x="964" y="0"/>
                  </a:moveTo>
                  <a:lnTo>
                    <a:pt x="974" y="0"/>
                  </a:lnTo>
                  <a:lnTo>
                    <a:pt x="974" y="5"/>
                  </a:lnTo>
                  <a:lnTo>
                    <a:pt x="964" y="5"/>
                  </a:lnTo>
                  <a:lnTo>
                    <a:pt x="964" y="0"/>
                  </a:lnTo>
                  <a:close/>
                  <a:moveTo>
                    <a:pt x="984" y="0"/>
                  </a:moveTo>
                  <a:lnTo>
                    <a:pt x="994" y="0"/>
                  </a:lnTo>
                  <a:lnTo>
                    <a:pt x="994" y="5"/>
                  </a:lnTo>
                  <a:lnTo>
                    <a:pt x="984" y="5"/>
                  </a:lnTo>
                  <a:lnTo>
                    <a:pt x="984" y="0"/>
                  </a:lnTo>
                  <a:close/>
                  <a:moveTo>
                    <a:pt x="1004" y="0"/>
                  </a:moveTo>
                  <a:lnTo>
                    <a:pt x="1014" y="0"/>
                  </a:lnTo>
                  <a:lnTo>
                    <a:pt x="1014" y="5"/>
                  </a:lnTo>
                  <a:lnTo>
                    <a:pt x="1004" y="5"/>
                  </a:lnTo>
                  <a:lnTo>
                    <a:pt x="1004" y="0"/>
                  </a:lnTo>
                  <a:close/>
                  <a:moveTo>
                    <a:pt x="1024" y="0"/>
                  </a:moveTo>
                  <a:lnTo>
                    <a:pt x="1034" y="0"/>
                  </a:lnTo>
                  <a:lnTo>
                    <a:pt x="1034" y="5"/>
                  </a:lnTo>
                  <a:lnTo>
                    <a:pt x="1024" y="5"/>
                  </a:lnTo>
                  <a:lnTo>
                    <a:pt x="1024" y="0"/>
                  </a:lnTo>
                  <a:close/>
                  <a:moveTo>
                    <a:pt x="1044" y="0"/>
                  </a:moveTo>
                  <a:lnTo>
                    <a:pt x="1054" y="0"/>
                  </a:lnTo>
                  <a:lnTo>
                    <a:pt x="1054" y="5"/>
                  </a:lnTo>
                  <a:lnTo>
                    <a:pt x="1044" y="5"/>
                  </a:lnTo>
                  <a:lnTo>
                    <a:pt x="1044" y="0"/>
                  </a:lnTo>
                  <a:close/>
                  <a:moveTo>
                    <a:pt x="1064" y="0"/>
                  </a:moveTo>
                  <a:lnTo>
                    <a:pt x="1074" y="0"/>
                  </a:lnTo>
                  <a:lnTo>
                    <a:pt x="1074" y="5"/>
                  </a:lnTo>
                  <a:lnTo>
                    <a:pt x="1064" y="5"/>
                  </a:lnTo>
                  <a:lnTo>
                    <a:pt x="1064" y="0"/>
                  </a:lnTo>
                  <a:close/>
                  <a:moveTo>
                    <a:pt x="1085" y="0"/>
                  </a:moveTo>
                  <a:lnTo>
                    <a:pt x="1095" y="0"/>
                  </a:lnTo>
                  <a:lnTo>
                    <a:pt x="1095" y="5"/>
                  </a:lnTo>
                  <a:lnTo>
                    <a:pt x="1085" y="5"/>
                  </a:lnTo>
                  <a:lnTo>
                    <a:pt x="1085" y="0"/>
                  </a:lnTo>
                  <a:close/>
                  <a:moveTo>
                    <a:pt x="1105" y="0"/>
                  </a:moveTo>
                  <a:lnTo>
                    <a:pt x="1115" y="0"/>
                  </a:lnTo>
                  <a:lnTo>
                    <a:pt x="1115" y="5"/>
                  </a:lnTo>
                  <a:lnTo>
                    <a:pt x="1105" y="5"/>
                  </a:lnTo>
                  <a:lnTo>
                    <a:pt x="1105" y="0"/>
                  </a:lnTo>
                  <a:close/>
                  <a:moveTo>
                    <a:pt x="1125" y="0"/>
                  </a:moveTo>
                  <a:lnTo>
                    <a:pt x="1135" y="0"/>
                  </a:lnTo>
                  <a:lnTo>
                    <a:pt x="1135" y="5"/>
                  </a:lnTo>
                  <a:lnTo>
                    <a:pt x="1125" y="5"/>
                  </a:lnTo>
                  <a:lnTo>
                    <a:pt x="1125" y="0"/>
                  </a:lnTo>
                  <a:close/>
                  <a:moveTo>
                    <a:pt x="1145" y="0"/>
                  </a:moveTo>
                  <a:lnTo>
                    <a:pt x="1155" y="0"/>
                  </a:lnTo>
                  <a:lnTo>
                    <a:pt x="1155" y="5"/>
                  </a:lnTo>
                  <a:lnTo>
                    <a:pt x="1145" y="5"/>
                  </a:lnTo>
                  <a:lnTo>
                    <a:pt x="1145" y="0"/>
                  </a:lnTo>
                  <a:close/>
                  <a:moveTo>
                    <a:pt x="1165" y="0"/>
                  </a:moveTo>
                  <a:lnTo>
                    <a:pt x="1175" y="0"/>
                  </a:lnTo>
                  <a:lnTo>
                    <a:pt x="1175" y="5"/>
                  </a:lnTo>
                  <a:lnTo>
                    <a:pt x="1165" y="5"/>
                  </a:lnTo>
                  <a:lnTo>
                    <a:pt x="1165" y="0"/>
                  </a:lnTo>
                  <a:close/>
                  <a:moveTo>
                    <a:pt x="1185" y="0"/>
                  </a:moveTo>
                  <a:lnTo>
                    <a:pt x="1195" y="0"/>
                  </a:lnTo>
                  <a:lnTo>
                    <a:pt x="1195" y="5"/>
                  </a:lnTo>
                  <a:lnTo>
                    <a:pt x="1185" y="5"/>
                  </a:lnTo>
                  <a:lnTo>
                    <a:pt x="1185" y="0"/>
                  </a:lnTo>
                  <a:close/>
                  <a:moveTo>
                    <a:pt x="1205" y="0"/>
                  </a:moveTo>
                  <a:lnTo>
                    <a:pt x="1215" y="0"/>
                  </a:lnTo>
                  <a:lnTo>
                    <a:pt x="1215" y="5"/>
                  </a:lnTo>
                  <a:lnTo>
                    <a:pt x="1205" y="5"/>
                  </a:lnTo>
                  <a:lnTo>
                    <a:pt x="1205" y="0"/>
                  </a:lnTo>
                  <a:close/>
                  <a:moveTo>
                    <a:pt x="1225" y="0"/>
                  </a:moveTo>
                  <a:lnTo>
                    <a:pt x="1235" y="0"/>
                  </a:lnTo>
                  <a:lnTo>
                    <a:pt x="1235" y="5"/>
                  </a:lnTo>
                  <a:lnTo>
                    <a:pt x="1225" y="5"/>
                  </a:lnTo>
                  <a:lnTo>
                    <a:pt x="1225" y="0"/>
                  </a:lnTo>
                  <a:close/>
                  <a:moveTo>
                    <a:pt x="1245" y="0"/>
                  </a:moveTo>
                  <a:lnTo>
                    <a:pt x="1255" y="0"/>
                  </a:lnTo>
                  <a:lnTo>
                    <a:pt x="1255" y="5"/>
                  </a:lnTo>
                  <a:lnTo>
                    <a:pt x="1245" y="5"/>
                  </a:lnTo>
                  <a:lnTo>
                    <a:pt x="1245" y="0"/>
                  </a:lnTo>
                  <a:close/>
                  <a:moveTo>
                    <a:pt x="1265" y="0"/>
                  </a:moveTo>
                  <a:lnTo>
                    <a:pt x="1275" y="0"/>
                  </a:lnTo>
                  <a:lnTo>
                    <a:pt x="1275" y="5"/>
                  </a:lnTo>
                  <a:lnTo>
                    <a:pt x="1265" y="5"/>
                  </a:lnTo>
                  <a:lnTo>
                    <a:pt x="1265" y="0"/>
                  </a:lnTo>
                  <a:close/>
                  <a:moveTo>
                    <a:pt x="1285" y="0"/>
                  </a:moveTo>
                  <a:lnTo>
                    <a:pt x="1295" y="0"/>
                  </a:lnTo>
                  <a:lnTo>
                    <a:pt x="1295" y="5"/>
                  </a:lnTo>
                  <a:lnTo>
                    <a:pt x="1285" y="5"/>
                  </a:lnTo>
                  <a:lnTo>
                    <a:pt x="1285" y="0"/>
                  </a:lnTo>
                  <a:close/>
                  <a:moveTo>
                    <a:pt x="1305" y="0"/>
                  </a:moveTo>
                  <a:lnTo>
                    <a:pt x="1315" y="0"/>
                  </a:lnTo>
                  <a:lnTo>
                    <a:pt x="1315" y="5"/>
                  </a:lnTo>
                  <a:lnTo>
                    <a:pt x="1305" y="5"/>
                  </a:lnTo>
                  <a:lnTo>
                    <a:pt x="1305" y="0"/>
                  </a:lnTo>
                  <a:close/>
                  <a:moveTo>
                    <a:pt x="1325" y="0"/>
                  </a:moveTo>
                  <a:lnTo>
                    <a:pt x="1336" y="0"/>
                  </a:lnTo>
                  <a:lnTo>
                    <a:pt x="1336" y="5"/>
                  </a:lnTo>
                  <a:lnTo>
                    <a:pt x="1325" y="5"/>
                  </a:lnTo>
                  <a:lnTo>
                    <a:pt x="1325" y="0"/>
                  </a:lnTo>
                  <a:close/>
                  <a:moveTo>
                    <a:pt x="1346" y="0"/>
                  </a:moveTo>
                  <a:lnTo>
                    <a:pt x="1356" y="0"/>
                  </a:lnTo>
                  <a:lnTo>
                    <a:pt x="1356" y="5"/>
                  </a:lnTo>
                  <a:lnTo>
                    <a:pt x="1346" y="5"/>
                  </a:lnTo>
                  <a:lnTo>
                    <a:pt x="1346" y="0"/>
                  </a:lnTo>
                  <a:close/>
                  <a:moveTo>
                    <a:pt x="1366" y="0"/>
                  </a:moveTo>
                  <a:lnTo>
                    <a:pt x="1376" y="0"/>
                  </a:lnTo>
                  <a:lnTo>
                    <a:pt x="1376" y="5"/>
                  </a:lnTo>
                  <a:lnTo>
                    <a:pt x="1366" y="5"/>
                  </a:lnTo>
                  <a:lnTo>
                    <a:pt x="1366" y="0"/>
                  </a:lnTo>
                  <a:close/>
                  <a:moveTo>
                    <a:pt x="1386" y="0"/>
                  </a:moveTo>
                  <a:lnTo>
                    <a:pt x="1396" y="0"/>
                  </a:lnTo>
                  <a:lnTo>
                    <a:pt x="1396" y="5"/>
                  </a:lnTo>
                  <a:lnTo>
                    <a:pt x="1386" y="5"/>
                  </a:lnTo>
                  <a:lnTo>
                    <a:pt x="1386" y="0"/>
                  </a:lnTo>
                  <a:close/>
                  <a:moveTo>
                    <a:pt x="1406" y="0"/>
                  </a:moveTo>
                  <a:lnTo>
                    <a:pt x="1416" y="0"/>
                  </a:lnTo>
                  <a:lnTo>
                    <a:pt x="1416" y="5"/>
                  </a:lnTo>
                  <a:lnTo>
                    <a:pt x="1406" y="5"/>
                  </a:lnTo>
                  <a:lnTo>
                    <a:pt x="1406" y="0"/>
                  </a:lnTo>
                  <a:close/>
                  <a:moveTo>
                    <a:pt x="1426" y="0"/>
                  </a:moveTo>
                  <a:lnTo>
                    <a:pt x="1436" y="0"/>
                  </a:lnTo>
                  <a:lnTo>
                    <a:pt x="1436" y="5"/>
                  </a:lnTo>
                  <a:lnTo>
                    <a:pt x="1426" y="5"/>
                  </a:lnTo>
                  <a:lnTo>
                    <a:pt x="1426" y="0"/>
                  </a:lnTo>
                  <a:close/>
                  <a:moveTo>
                    <a:pt x="1446" y="0"/>
                  </a:moveTo>
                  <a:lnTo>
                    <a:pt x="1456" y="0"/>
                  </a:lnTo>
                  <a:lnTo>
                    <a:pt x="1456" y="5"/>
                  </a:lnTo>
                  <a:lnTo>
                    <a:pt x="1446" y="5"/>
                  </a:lnTo>
                  <a:lnTo>
                    <a:pt x="1446" y="0"/>
                  </a:lnTo>
                  <a:close/>
                  <a:moveTo>
                    <a:pt x="1466" y="0"/>
                  </a:moveTo>
                  <a:lnTo>
                    <a:pt x="1476" y="0"/>
                  </a:lnTo>
                  <a:lnTo>
                    <a:pt x="1476" y="5"/>
                  </a:lnTo>
                  <a:lnTo>
                    <a:pt x="1466" y="5"/>
                  </a:lnTo>
                  <a:lnTo>
                    <a:pt x="1466" y="0"/>
                  </a:lnTo>
                  <a:close/>
                  <a:moveTo>
                    <a:pt x="1486" y="0"/>
                  </a:moveTo>
                  <a:lnTo>
                    <a:pt x="1496" y="0"/>
                  </a:lnTo>
                  <a:lnTo>
                    <a:pt x="1496" y="5"/>
                  </a:lnTo>
                  <a:lnTo>
                    <a:pt x="1486" y="5"/>
                  </a:lnTo>
                  <a:lnTo>
                    <a:pt x="1486" y="0"/>
                  </a:lnTo>
                  <a:close/>
                  <a:moveTo>
                    <a:pt x="1506" y="0"/>
                  </a:moveTo>
                  <a:lnTo>
                    <a:pt x="1516" y="0"/>
                  </a:lnTo>
                  <a:lnTo>
                    <a:pt x="1516" y="5"/>
                  </a:lnTo>
                  <a:lnTo>
                    <a:pt x="1506" y="5"/>
                  </a:lnTo>
                  <a:lnTo>
                    <a:pt x="1506" y="0"/>
                  </a:lnTo>
                  <a:close/>
                  <a:moveTo>
                    <a:pt x="1526" y="0"/>
                  </a:moveTo>
                  <a:lnTo>
                    <a:pt x="1536" y="0"/>
                  </a:lnTo>
                  <a:lnTo>
                    <a:pt x="1536" y="5"/>
                  </a:lnTo>
                  <a:lnTo>
                    <a:pt x="1526" y="5"/>
                  </a:lnTo>
                  <a:lnTo>
                    <a:pt x="1526" y="0"/>
                  </a:lnTo>
                  <a:close/>
                  <a:moveTo>
                    <a:pt x="1546" y="0"/>
                  </a:moveTo>
                  <a:lnTo>
                    <a:pt x="1556" y="0"/>
                  </a:lnTo>
                  <a:lnTo>
                    <a:pt x="1556" y="5"/>
                  </a:lnTo>
                  <a:lnTo>
                    <a:pt x="1546" y="5"/>
                  </a:lnTo>
                  <a:lnTo>
                    <a:pt x="1546" y="0"/>
                  </a:lnTo>
                  <a:close/>
                  <a:moveTo>
                    <a:pt x="1566" y="0"/>
                  </a:moveTo>
                  <a:lnTo>
                    <a:pt x="1576" y="0"/>
                  </a:lnTo>
                  <a:lnTo>
                    <a:pt x="1576" y="5"/>
                  </a:lnTo>
                  <a:lnTo>
                    <a:pt x="1566" y="5"/>
                  </a:lnTo>
                  <a:lnTo>
                    <a:pt x="1566" y="0"/>
                  </a:lnTo>
                  <a:close/>
                  <a:moveTo>
                    <a:pt x="1587" y="0"/>
                  </a:moveTo>
                  <a:lnTo>
                    <a:pt x="1597" y="0"/>
                  </a:lnTo>
                  <a:lnTo>
                    <a:pt x="1597" y="5"/>
                  </a:lnTo>
                  <a:lnTo>
                    <a:pt x="1587" y="5"/>
                  </a:lnTo>
                  <a:lnTo>
                    <a:pt x="1587" y="0"/>
                  </a:lnTo>
                  <a:close/>
                  <a:moveTo>
                    <a:pt x="1607" y="0"/>
                  </a:moveTo>
                  <a:lnTo>
                    <a:pt x="1617" y="0"/>
                  </a:lnTo>
                  <a:lnTo>
                    <a:pt x="1617" y="5"/>
                  </a:lnTo>
                  <a:lnTo>
                    <a:pt x="1607" y="5"/>
                  </a:lnTo>
                  <a:lnTo>
                    <a:pt x="1607" y="0"/>
                  </a:lnTo>
                  <a:close/>
                  <a:moveTo>
                    <a:pt x="1627" y="0"/>
                  </a:moveTo>
                  <a:lnTo>
                    <a:pt x="1637" y="0"/>
                  </a:lnTo>
                  <a:lnTo>
                    <a:pt x="1637" y="5"/>
                  </a:lnTo>
                  <a:lnTo>
                    <a:pt x="1627" y="5"/>
                  </a:lnTo>
                  <a:lnTo>
                    <a:pt x="1627" y="0"/>
                  </a:lnTo>
                  <a:close/>
                  <a:moveTo>
                    <a:pt x="1647" y="0"/>
                  </a:moveTo>
                  <a:lnTo>
                    <a:pt x="1657" y="0"/>
                  </a:lnTo>
                  <a:lnTo>
                    <a:pt x="1657" y="5"/>
                  </a:lnTo>
                  <a:lnTo>
                    <a:pt x="1647" y="5"/>
                  </a:lnTo>
                  <a:lnTo>
                    <a:pt x="1647" y="0"/>
                  </a:lnTo>
                  <a:close/>
                  <a:moveTo>
                    <a:pt x="1667" y="0"/>
                  </a:moveTo>
                  <a:lnTo>
                    <a:pt x="1677" y="0"/>
                  </a:lnTo>
                  <a:lnTo>
                    <a:pt x="1677" y="5"/>
                  </a:lnTo>
                  <a:lnTo>
                    <a:pt x="1667" y="5"/>
                  </a:lnTo>
                  <a:lnTo>
                    <a:pt x="1667" y="0"/>
                  </a:lnTo>
                  <a:close/>
                  <a:moveTo>
                    <a:pt x="1687" y="0"/>
                  </a:moveTo>
                  <a:lnTo>
                    <a:pt x="1697" y="0"/>
                  </a:lnTo>
                  <a:lnTo>
                    <a:pt x="1697" y="5"/>
                  </a:lnTo>
                  <a:lnTo>
                    <a:pt x="1687" y="5"/>
                  </a:lnTo>
                  <a:lnTo>
                    <a:pt x="1687" y="0"/>
                  </a:lnTo>
                  <a:close/>
                  <a:moveTo>
                    <a:pt x="1707" y="0"/>
                  </a:moveTo>
                  <a:lnTo>
                    <a:pt x="1717" y="0"/>
                  </a:lnTo>
                  <a:lnTo>
                    <a:pt x="1717" y="5"/>
                  </a:lnTo>
                  <a:lnTo>
                    <a:pt x="1707" y="5"/>
                  </a:lnTo>
                  <a:lnTo>
                    <a:pt x="1707" y="0"/>
                  </a:lnTo>
                  <a:close/>
                  <a:moveTo>
                    <a:pt x="1727" y="0"/>
                  </a:moveTo>
                  <a:lnTo>
                    <a:pt x="1737" y="0"/>
                  </a:lnTo>
                  <a:lnTo>
                    <a:pt x="1737" y="5"/>
                  </a:lnTo>
                  <a:lnTo>
                    <a:pt x="1727" y="5"/>
                  </a:lnTo>
                  <a:lnTo>
                    <a:pt x="1727" y="0"/>
                  </a:lnTo>
                  <a:close/>
                  <a:moveTo>
                    <a:pt x="1747" y="0"/>
                  </a:moveTo>
                  <a:lnTo>
                    <a:pt x="1757" y="0"/>
                  </a:lnTo>
                  <a:lnTo>
                    <a:pt x="1757" y="5"/>
                  </a:lnTo>
                  <a:lnTo>
                    <a:pt x="1747" y="5"/>
                  </a:lnTo>
                  <a:lnTo>
                    <a:pt x="1747" y="0"/>
                  </a:lnTo>
                  <a:close/>
                  <a:moveTo>
                    <a:pt x="1767" y="0"/>
                  </a:moveTo>
                  <a:lnTo>
                    <a:pt x="1777" y="0"/>
                  </a:lnTo>
                  <a:lnTo>
                    <a:pt x="1777" y="5"/>
                  </a:lnTo>
                  <a:lnTo>
                    <a:pt x="1767" y="5"/>
                  </a:lnTo>
                  <a:lnTo>
                    <a:pt x="1767" y="0"/>
                  </a:lnTo>
                  <a:close/>
                  <a:moveTo>
                    <a:pt x="1787" y="0"/>
                  </a:moveTo>
                  <a:lnTo>
                    <a:pt x="1797" y="0"/>
                  </a:lnTo>
                  <a:lnTo>
                    <a:pt x="1797" y="5"/>
                  </a:lnTo>
                  <a:lnTo>
                    <a:pt x="1787" y="5"/>
                  </a:lnTo>
                  <a:lnTo>
                    <a:pt x="1787" y="0"/>
                  </a:lnTo>
                  <a:close/>
                  <a:moveTo>
                    <a:pt x="1807" y="0"/>
                  </a:moveTo>
                  <a:lnTo>
                    <a:pt x="1817" y="0"/>
                  </a:lnTo>
                  <a:lnTo>
                    <a:pt x="1817" y="5"/>
                  </a:lnTo>
                  <a:lnTo>
                    <a:pt x="1807" y="5"/>
                  </a:lnTo>
                  <a:lnTo>
                    <a:pt x="1807" y="0"/>
                  </a:lnTo>
                  <a:close/>
                  <a:moveTo>
                    <a:pt x="1827" y="0"/>
                  </a:moveTo>
                  <a:lnTo>
                    <a:pt x="1832" y="0"/>
                  </a:lnTo>
                  <a:lnTo>
                    <a:pt x="1832" y="5"/>
                  </a:lnTo>
                  <a:lnTo>
                    <a:pt x="1827" y="5"/>
                  </a:lnTo>
                  <a:lnTo>
                    <a:pt x="1827" y="0"/>
                  </a:lnTo>
                  <a:close/>
                </a:path>
              </a:pathLst>
            </a:custGeom>
            <a:solidFill>
              <a:srgbClr val="F03246"/>
            </a:solidFill>
            <a:ln w="7938" cap="flat">
              <a:solidFill>
                <a:srgbClr val="F03246"/>
              </a:solidFill>
              <a:prstDash val="solid"/>
              <a:bevel/>
              <a:headEnd/>
              <a:tailEnd/>
            </a:ln>
          </p:spPr>
          <p:txBody>
            <a:bodyPr vert="horz" wrap="square" lIns="91440" tIns="45720" rIns="91440" bIns="45720" numCol="1" anchor="t" anchorCtr="0" compatLnSpc="1">
              <a:prstTxWarp prst="textNoShape">
                <a:avLst/>
              </a:prstTxWarp>
            </a:bodyPr>
            <a:lstStyle/>
            <a:p>
              <a:endParaRPr lang="en-US"/>
            </a:p>
          </p:txBody>
        </p:sp>
        <p:sp>
          <p:nvSpPr>
            <p:cNvPr id="25" name="Oval 219">
              <a:extLst>
                <a:ext uri="{FF2B5EF4-FFF2-40B4-BE49-F238E27FC236}">
                  <a16:creationId xmlns:a16="http://schemas.microsoft.com/office/drawing/2014/main" id="{1036D795-91F4-E042-1564-FF58E148B21B}"/>
                </a:ext>
              </a:extLst>
            </p:cNvPr>
            <p:cNvSpPr>
              <a:spLocks noChangeArrowheads="1"/>
            </p:cNvSpPr>
            <p:nvPr/>
          </p:nvSpPr>
          <p:spPr bwMode="auto">
            <a:xfrm>
              <a:off x="3413" y="2433"/>
              <a:ext cx="38" cy="38"/>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 name="Rectangle 220">
              <a:extLst>
                <a:ext uri="{FF2B5EF4-FFF2-40B4-BE49-F238E27FC236}">
                  <a16:creationId xmlns:a16="http://schemas.microsoft.com/office/drawing/2014/main" id="{6DFC9A7F-2D2C-4D0A-AD43-4D6625F3108B}"/>
                </a:ext>
              </a:extLst>
            </p:cNvPr>
            <p:cNvSpPr>
              <a:spLocks noChangeArrowheads="1"/>
            </p:cNvSpPr>
            <p:nvPr/>
          </p:nvSpPr>
          <p:spPr bwMode="auto">
            <a:xfrm>
              <a:off x="3323" y="2481"/>
              <a:ext cx="364" cy="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000000"/>
                  </a:solidFill>
                  <a:effectLst/>
                  <a:latin typeface="Segoe UI" panose="020B0502040204020203" pitchFamily="34" charset="0"/>
                </a:rPr>
                <a:t>Chlorophyll-</a:t>
              </a:r>
              <a:r>
                <a:rPr kumimoji="0" lang="en-US" altLang="en-US" sz="1000" b="1" i="1" u="none" strike="noStrike" cap="none" normalizeH="0" baseline="0" dirty="0">
                  <a:ln>
                    <a:noFill/>
                  </a:ln>
                  <a:solidFill>
                    <a:srgbClr val="000000"/>
                  </a:solidFill>
                  <a:effectLst/>
                  <a:latin typeface="Segoe UI" panose="020B0502040204020203" pitchFamily="34" charset="0"/>
                </a:rPr>
                <a:t>a</a:t>
              </a:r>
              <a:endParaRPr kumimoji="0" lang="en-US" altLang="en-US" sz="2400" b="1" i="1" u="none" strike="noStrike" cap="none" normalizeH="0" baseline="0" dirty="0">
                <a:ln>
                  <a:noFill/>
                </a:ln>
                <a:solidFill>
                  <a:schemeClr val="tx1"/>
                </a:solidFill>
                <a:effectLst/>
              </a:endParaRPr>
            </a:p>
          </p:txBody>
        </p:sp>
        <p:sp>
          <p:nvSpPr>
            <p:cNvPr id="27" name="Oval 221">
              <a:extLst>
                <a:ext uri="{FF2B5EF4-FFF2-40B4-BE49-F238E27FC236}">
                  <a16:creationId xmlns:a16="http://schemas.microsoft.com/office/drawing/2014/main" id="{A78D49CE-8C84-DDA3-B6DD-E206C8B886B1}"/>
                </a:ext>
              </a:extLst>
            </p:cNvPr>
            <p:cNvSpPr>
              <a:spLocks noChangeArrowheads="1"/>
            </p:cNvSpPr>
            <p:nvPr/>
          </p:nvSpPr>
          <p:spPr bwMode="auto">
            <a:xfrm>
              <a:off x="3550" y="2127"/>
              <a:ext cx="38" cy="38"/>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9" name="Oval 223">
              <a:extLst>
                <a:ext uri="{FF2B5EF4-FFF2-40B4-BE49-F238E27FC236}">
                  <a16:creationId xmlns:a16="http://schemas.microsoft.com/office/drawing/2014/main" id="{45D345FF-70C2-863B-4359-638C79A6442F}"/>
                </a:ext>
              </a:extLst>
            </p:cNvPr>
            <p:cNvSpPr>
              <a:spLocks noChangeArrowheads="1"/>
            </p:cNvSpPr>
            <p:nvPr/>
          </p:nvSpPr>
          <p:spPr bwMode="auto">
            <a:xfrm>
              <a:off x="3607" y="1944"/>
              <a:ext cx="38" cy="38"/>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 name="Rectangle 224">
              <a:extLst>
                <a:ext uri="{FF2B5EF4-FFF2-40B4-BE49-F238E27FC236}">
                  <a16:creationId xmlns:a16="http://schemas.microsoft.com/office/drawing/2014/main" id="{B9135BA5-CB72-7CB7-4D84-6F9817404A8B}"/>
                </a:ext>
              </a:extLst>
            </p:cNvPr>
            <p:cNvSpPr>
              <a:spLocks noChangeArrowheads="1"/>
            </p:cNvSpPr>
            <p:nvPr/>
          </p:nvSpPr>
          <p:spPr bwMode="auto">
            <a:xfrm>
              <a:off x="3488" y="1870"/>
              <a:ext cx="341" cy="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000000"/>
                  </a:solidFill>
                  <a:effectLst/>
                  <a:latin typeface="Segoe UI" panose="020B0502040204020203" pitchFamily="34" charset="0"/>
                </a:rPr>
                <a:t>Temperature</a:t>
              </a:r>
              <a:endParaRPr kumimoji="0" lang="en-US" altLang="en-US" sz="2400" b="1" i="0" u="none" strike="noStrike" cap="none" normalizeH="0" baseline="0" dirty="0">
                <a:ln>
                  <a:noFill/>
                </a:ln>
                <a:solidFill>
                  <a:schemeClr val="tx1"/>
                </a:solidFill>
                <a:effectLst/>
              </a:endParaRPr>
            </a:p>
          </p:txBody>
        </p:sp>
        <p:sp>
          <p:nvSpPr>
            <p:cNvPr id="31" name="Oval 225">
              <a:extLst>
                <a:ext uri="{FF2B5EF4-FFF2-40B4-BE49-F238E27FC236}">
                  <a16:creationId xmlns:a16="http://schemas.microsoft.com/office/drawing/2014/main" id="{0012C3AF-DBDE-3A7F-DE1E-E47C5CA3645E}"/>
                </a:ext>
              </a:extLst>
            </p:cNvPr>
            <p:cNvSpPr>
              <a:spLocks noChangeArrowheads="1"/>
            </p:cNvSpPr>
            <p:nvPr/>
          </p:nvSpPr>
          <p:spPr bwMode="auto">
            <a:xfrm>
              <a:off x="4316" y="1671"/>
              <a:ext cx="38" cy="38"/>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3" name="Oval 227">
              <a:extLst>
                <a:ext uri="{FF2B5EF4-FFF2-40B4-BE49-F238E27FC236}">
                  <a16:creationId xmlns:a16="http://schemas.microsoft.com/office/drawing/2014/main" id="{B6AF8AD8-010E-6FDD-470D-7FD5360B652E}"/>
                </a:ext>
              </a:extLst>
            </p:cNvPr>
            <p:cNvSpPr>
              <a:spLocks noChangeArrowheads="1"/>
            </p:cNvSpPr>
            <p:nvPr/>
          </p:nvSpPr>
          <p:spPr bwMode="auto">
            <a:xfrm>
              <a:off x="4491" y="2718"/>
              <a:ext cx="38" cy="38"/>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4" name="Rectangle 228">
              <a:extLst>
                <a:ext uri="{FF2B5EF4-FFF2-40B4-BE49-F238E27FC236}">
                  <a16:creationId xmlns:a16="http://schemas.microsoft.com/office/drawing/2014/main" id="{45221166-0476-8C75-CDF4-8C834FD44A09}"/>
                </a:ext>
              </a:extLst>
            </p:cNvPr>
            <p:cNvSpPr>
              <a:spLocks noChangeArrowheads="1"/>
            </p:cNvSpPr>
            <p:nvPr/>
          </p:nvSpPr>
          <p:spPr bwMode="auto">
            <a:xfrm>
              <a:off x="4549" y="2749"/>
              <a:ext cx="96" cy="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000000"/>
                  </a:solidFill>
                  <a:effectLst/>
                  <a:latin typeface="Segoe UI" panose="020B0502040204020203" pitchFamily="34" charset="0"/>
                </a:rPr>
                <a:t>TSS</a:t>
              </a:r>
              <a:endParaRPr kumimoji="0" lang="en-US" altLang="en-US" sz="2400" b="1" i="0" u="none" strike="noStrike" cap="none" normalizeH="0" baseline="0" dirty="0">
                <a:ln>
                  <a:noFill/>
                </a:ln>
                <a:solidFill>
                  <a:schemeClr val="tx1"/>
                </a:solidFill>
                <a:effectLst/>
              </a:endParaRPr>
            </a:p>
          </p:txBody>
        </p:sp>
        <p:sp>
          <p:nvSpPr>
            <p:cNvPr id="35" name="Oval 229">
              <a:extLst>
                <a:ext uri="{FF2B5EF4-FFF2-40B4-BE49-F238E27FC236}">
                  <a16:creationId xmlns:a16="http://schemas.microsoft.com/office/drawing/2014/main" id="{FAEA097E-8A1D-6B77-00E6-22667696FC27}"/>
                </a:ext>
              </a:extLst>
            </p:cNvPr>
            <p:cNvSpPr>
              <a:spLocks noChangeArrowheads="1"/>
            </p:cNvSpPr>
            <p:nvPr/>
          </p:nvSpPr>
          <p:spPr bwMode="auto">
            <a:xfrm>
              <a:off x="4624" y="1838"/>
              <a:ext cx="38" cy="38"/>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6" name="Rectangle 230">
              <a:extLst>
                <a:ext uri="{FF2B5EF4-FFF2-40B4-BE49-F238E27FC236}">
                  <a16:creationId xmlns:a16="http://schemas.microsoft.com/office/drawing/2014/main" id="{98A1AA19-D943-51F0-B36E-AE52C999CE48}"/>
                </a:ext>
              </a:extLst>
            </p:cNvPr>
            <p:cNvSpPr>
              <a:spLocks noChangeArrowheads="1"/>
            </p:cNvSpPr>
            <p:nvPr/>
          </p:nvSpPr>
          <p:spPr bwMode="auto">
            <a:xfrm>
              <a:off x="4633" y="1921"/>
              <a:ext cx="156" cy="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000000"/>
                  </a:solidFill>
                  <a:effectLst/>
                  <a:latin typeface="Segoe UI" panose="020B0502040204020203" pitchFamily="34" charset="0"/>
                </a:rPr>
                <a:t>BZ:BP</a:t>
              </a:r>
              <a:endParaRPr kumimoji="0" lang="en-US" altLang="en-US" sz="2400" b="1" i="0" u="none" strike="noStrike" cap="none" normalizeH="0" baseline="0" dirty="0">
                <a:ln>
                  <a:noFill/>
                </a:ln>
                <a:solidFill>
                  <a:schemeClr val="tx1"/>
                </a:solidFill>
                <a:effectLst/>
              </a:endParaRPr>
            </a:p>
          </p:txBody>
        </p:sp>
        <p:sp>
          <p:nvSpPr>
            <p:cNvPr id="37" name="Oval 231">
              <a:extLst>
                <a:ext uri="{FF2B5EF4-FFF2-40B4-BE49-F238E27FC236}">
                  <a16:creationId xmlns:a16="http://schemas.microsoft.com/office/drawing/2014/main" id="{81AF4464-E8D2-1152-07F2-9514F46CA700}"/>
                </a:ext>
              </a:extLst>
            </p:cNvPr>
            <p:cNvSpPr>
              <a:spLocks noChangeArrowheads="1"/>
            </p:cNvSpPr>
            <p:nvPr/>
          </p:nvSpPr>
          <p:spPr bwMode="auto">
            <a:xfrm>
              <a:off x="4802" y="2287"/>
              <a:ext cx="38" cy="38"/>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8" name="Rectangle 232">
              <a:extLst>
                <a:ext uri="{FF2B5EF4-FFF2-40B4-BE49-F238E27FC236}">
                  <a16:creationId xmlns:a16="http://schemas.microsoft.com/office/drawing/2014/main" id="{3BB958C8-E76A-CAB0-103D-9864CCBB87B1}"/>
                </a:ext>
              </a:extLst>
            </p:cNvPr>
            <p:cNvSpPr>
              <a:spLocks noChangeArrowheads="1"/>
            </p:cNvSpPr>
            <p:nvPr/>
          </p:nvSpPr>
          <p:spPr bwMode="auto">
            <a:xfrm>
              <a:off x="4737" y="2202"/>
              <a:ext cx="142" cy="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000000"/>
                  </a:solidFill>
                  <a:effectLst/>
                  <a:latin typeface="Segoe UI" panose="020B0502040204020203" pitchFamily="34" charset="0"/>
                </a:rPr>
                <a:t>OPO</a:t>
              </a:r>
              <a:r>
                <a:rPr kumimoji="0" lang="en-US" altLang="en-US" sz="1000" b="1" i="0" u="none" strike="noStrike" cap="none" normalizeH="0" baseline="-25000" dirty="0">
                  <a:ln>
                    <a:noFill/>
                  </a:ln>
                  <a:solidFill>
                    <a:srgbClr val="000000"/>
                  </a:solidFill>
                  <a:effectLst/>
                  <a:latin typeface="Segoe UI" panose="020B0502040204020203" pitchFamily="34" charset="0"/>
                </a:rPr>
                <a:t>4</a:t>
              </a:r>
              <a:endParaRPr kumimoji="0" lang="en-US" altLang="en-US" sz="2400" b="1" i="0" u="none" strike="noStrike" cap="none" normalizeH="0" baseline="-25000" dirty="0">
                <a:ln>
                  <a:noFill/>
                </a:ln>
                <a:solidFill>
                  <a:schemeClr val="tx1"/>
                </a:solidFill>
                <a:effectLst/>
              </a:endParaRPr>
            </a:p>
          </p:txBody>
        </p:sp>
        <p:sp>
          <p:nvSpPr>
            <p:cNvPr id="39" name="Oval 233">
              <a:extLst>
                <a:ext uri="{FF2B5EF4-FFF2-40B4-BE49-F238E27FC236}">
                  <a16:creationId xmlns:a16="http://schemas.microsoft.com/office/drawing/2014/main" id="{F01E22C6-6A80-CC22-7476-3E882B1C6B2C}"/>
                </a:ext>
              </a:extLst>
            </p:cNvPr>
            <p:cNvSpPr>
              <a:spLocks noChangeArrowheads="1"/>
            </p:cNvSpPr>
            <p:nvPr/>
          </p:nvSpPr>
          <p:spPr bwMode="auto">
            <a:xfrm>
              <a:off x="4827" y="2462"/>
              <a:ext cx="38" cy="38"/>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0" name="Rectangle 234">
              <a:extLst>
                <a:ext uri="{FF2B5EF4-FFF2-40B4-BE49-F238E27FC236}">
                  <a16:creationId xmlns:a16="http://schemas.microsoft.com/office/drawing/2014/main" id="{1EEDEF0C-3F62-5D7B-CCE7-54DB5021C8D5}"/>
                </a:ext>
              </a:extLst>
            </p:cNvPr>
            <p:cNvSpPr>
              <a:spLocks noChangeArrowheads="1"/>
            </p:cNvSpPr>
            <p:nvPr/>
          </p:nvSpPr>
          <p:spPr bwMode="auto">
            <a:xfrm>
              <a:off x="4803" y="2518"/>
              <a:ext cx="103" cy="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000000"/>
                  </a:solidFill>
                  <a:effectLst/>
                  <a:latin typeface="Segoe UI" panose="020B0502040204020203" pitchFamily="34" charset="0"/>
                </a:rPr>
                <a:t>DIN</a:t>
              </a:r>
              <a:endParaRPr kumimoji="0" lang="en-US" altLang="en-US" sz="2400" b="1" i="0" u="none" strike="noStrike" cap="none" normalizeH="0" baseline="0" dirty="0">
                <a:ln>
                  <a:noFill/>
                </a:ln>
                <a:solidFill>
                  <a:schemeClr val="tx1"/>
                </a:solidFill>
                <a:effectLst/>
              </a:endParaRPr>
            </a:p>
          </p:txBody>
        </p:sp>
        <p:sp>
          <p:nvSpPr>
            <p:cNvPr id="41" name="Line 235">
              <a:extLst>
                <a:ext uri="{FF2B5EF4-FFF2-40B4-BE49-F238E27FC236}">
                  <a16:creationId xmlns:a16="http://schemas.microsoft.com/office/drawing/2014/main" id="{A21D079B-18BA-1572-80E5-48AF9929F839}"/>
                </a:ext>
              </a:extLst>
            </p:cNvPr>
            <p:cNvSpPr>
              <a:spLocks noChangeShapeType="1"/>
            </p:cNvSpPr>
            <p:nvPr/>
          </p:nvSpPr>
          <p:spPr bwMode="auto">
            <a:xfrm flipV="1">
              <a:off x="4124" y="1857"/>
              <a:ext cx="519" cy="560"/>
            </a:xfrm>
            <a:prstGeom prst="line">
              <a:avLst/>
            </a:prstGeom>
            <a:noFill/>
            <a:ln w="28575" cap="flat">
              <a:solidFill>
                <a:srgbClr val="F0324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Freeform 236">
              <a:extLst>
                <a:ext uri="{FF2B5EF4-FFF2-40B4-BE49-F238E27FC236}">
                  <a16:creationId xmlns:a16="http://schemas.microsoft.com/office/drawing/2014/main" id="{404BFF86-91F9-9FA8-DEDE-955534EF2713}"/>
                </a:ext>
              </a:extLst>
            </p:cNvPr>
            <p:cNvSpPr>
              <a:spLocks/>
            </p:cNvSpPr>
            <p:nvPr/>
          </p:nvSpPr>
          <p:spPr bwMode="auto">
            <a:xfrm>
              <a:off x="4613" y="1841"/>
              <a:ext cx="45" cy="46"/>
            </a:xfrm>
            <a:custGeom>
              <a:avLst/>
              <a:gdLst>
                <a:gd name="T0" fmla="*/ 45 w 45"/>
                <a:gd name="T1" fmla="*/ 0 h 46"/>
                <a:gd name="T2" fmla="*/ 30 w 45"/>
                <a:gd name="T3" fmla="*/ 46 h 46"/>
                <a:gd name="T4" fmla="*/ 0 w 45"/>
                <a:gd name="T5" fmla="*/ 15 h 46"/>
                <a:gd name="T6" fmla="*/ 45 w 45"/>
                <a:gd name="T7" fmla="*/ 0 h 46"/>
              </a:gdLst>
              <a:ahLst/>
              <a:cxnLst>
                <a:cxn ang="0">
                  <a:pos x="T0" y="T1"/>
                </a:cxn>
                <a:cxn ang="0">
                  <a:pos x="T2" y="T3"/>
                </a:cxn>
                <a:cxn ang="0">
                  <a:pos x="T4" y="T5"/>
                </a:cxn>
                <a:cxn ang="0">
                  <a:pos x="T6" y="T7"/>
                </a:cxn>
              </a:cxnLst>
              <a:rect l="0" t="0" r="r" b="b"/>
              <a:pathLst>
                <a:path w="45" h="46">
                  <a:moveTo>
                    <a:pt x="45" y="0"/>
                  </a:moveTo>
                  <a:lnTo>
                    <a:pt x="30" y="46"/>
                  </a:lnTo>
                  <a:lnTo>
                    <a:pt x="0" y="15"/>
                  </a:lnTo>
                  <a:lnTo>
                    <a:pt x="45" y="0"/>
                  </a:lnTo>
                  <a:close/>
                </a:path>
              </a:pathLst>
            </a:custGeom>
            <a:solidFill>
              <a:srgbClr val="F032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Line 237">
              <a:extLst>
                <a:ext uri="{FF2B5EF4-FFF2-40B4-BE49-F238E27FC236}">
                  <a16:creationId xmlns:a16="http://schemas.microsoft.com/office/drawing/2014/main" id="{D0B8DB62-A777-2E59-3AB8-38ADCCA72603}"/>
                </a:ext>
              </a:extLst>
            </p:cNvPr>
            <p:cNvSpPr>
              <a:spLocks noChangeShapeType="1"/>
            </p:cNvSpPr>
            <p:nvPr/>
          </p:nvSpPr>
          <p:spPr bwMode="auto">
            <a:xfrm flipV="1">
              <a:off x="4124" y="1690"/>
              <a:ext cx="211" cy="727"/>
            </a:xfrm>
            <a:prstGeom prst="line">
              <a:avLst/>
            </a:prstGeom>
            <a:noFill/>
            <a:ln w="28575" cap="flat">
              <a:solidFill>
                <a:srgbClr val="F0324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Freeform 238">
              <a:extLst>
                <a:ext uri="{FF2B5EF4-FFF2-40B4-BE49-F238E27FC236}">
                  <a16:creationId xmlns:a16="http://schemas.microsoft.com/office/drawing/2014/main" id="{73745BA0-1D06-4769-A5CE-67C1B99F77F0}"/>
                </a:ext>
              </a:extLst>
            </p:cNvPr>
            <p:cNvSpPr>
              <a:spLocks/>
            </p:cNvSpPr>
            <p:nvPr/>
          </p:nvSpPr>
          <p:spPr bwMode="auto">
            <a:xfrm>
              <a:off x="4312" y="1670"/>
              <a:ext cx="40" cy="46"/>
            </a:xfrm>
            <a:custGeom>
              <a:avLst/>
              <a:gdLst>
                <a:gd name="T0" fmla="*/ 30 w 40"/>
                <a:gd name="T1" fmla="*/ 0 h 46"/>
                <a:gd name="T2" fmla="*/ 40 w 40"/>
                <a:gd name="T3" fmla="*/ 46 h 46"/>
                <a:gd name="T4" fmla="*/ 0 w 40"/>
                <a:gd name="T5" fmla="*/ 36 h 46"/>
                <a:gd name="T6" fmla="*/ 30 w 40"/>
                <a:gd name="T7" fmla="*/ 0 h 46"/>
              </a:gdLst>
              <a:ahLst/>
              <a:cxnLst>
                <a:cxn ang="0">
                  <a:pos x="T0" y="T1"/>
                </a:cxn>
                <a:cxn ang="0">
                  <a:pos x="T2" y="T3"/>
                </a:cxn>
                <a:cxn ang="0">
                  <a:pos x="T4" y="T5"/>
                </a:cxn>
                <a:cxn ang="0">
                  <a:pos x="T6" y="T7"/>
                </a:cxn>
              </a:cxnLst>
              <a:rect l="0" t="0" r="r" b="b"/>
              <a:pathLst>
                <a:path w="40" h="46">
                  <a:moveTo>
                    <a:pt x="30" y="0"/>
                  </a:moveTo>
                  <a:lnTo>
                    <a:pt x="40" y="46"/>
                  </a:lnTo>
                  <a:lnTo>
                    <a:pt x="0" y="36"/>
                  </a:lnTo>
                  <a:lnTo>
                    <a:pt x="30" y="0"/>
                  </a:lnTo>
                  <a:close/>
                </a:path>
              </a:pathLst>
            </a:custGeom>
            <a:solidFill>
              <a:srgbClr val="F032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Line 239">
              <a:extLst>
                <a:ext uri="{FF2B5EF4-FFF2-40B4-BE49-F238E27FC236}">
                  <a16:creationId xmlns:a16="http://schemas.microsoft.com/office/drawing/2014/main" id="{9D93CEC9-A5EC-40C5-0B9A-0F2C7435388E}"/>
                </a:ext>
              </a:extLst>
            </p:cNvPr>
            <p:cNvSpPr>
              <a:spLocks noChangeShapeType="1"/>
            </p:cNvSpPr>
            <p:nvPr/>
          </p:nvSpPr>
          <p:spPr bwMode="auto">
            <a:xfrm flipH="1" flipV="1">
              <a:off x="3569" y="2146"/>
              <a:ext cx="555" cy="271"/>
            </a:xfrm>
            <a:prstGeom prst="line">
              <a:avLst/>
            </a:prstGeom>
            <a:noFill/>
            <a:ln w="28575" cap="flat">
              <a:solidFill>
                <a:srgbClr val="F0324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 name="Freeform 240">
              <a:extLst>
                <a:ext uri="{FF2B5EF4-FFF2-40B4-BE49-F238E27FC236}">
                  <a16:creationId xmlns:a16="http://schemas.microsoft.com/office/drawing/2014/main" id="{C7C02459-36A5-690F-8E67-C32032AC60FA}"/>
                </a:ext>
              </a:extLst>
            </p:cNvPr>
            <p:cNvSpPr>
              <a:spLocks/>
            </p:cNvSpPr>
            <p:nvPr/>
          </p:nvSpPr>
          <p:spPr bwMode="auto">
            <a:xfrm>
              <a:off x="3549" y="2138"/>
              <a:ext cx="45" cy="35"/>
            </a:xfrm>
            <a:custGeom>
              <a:avLst/>
              <a:gdLst>
                <a:gd name="T0" fmla="*/ 0 w 45"/>
                <a:gd name="T1" fmla="*/ 0 h 35"/>
                <a:gd name="T2" fmla="*/ 45 w 45"/>
                <a:gd name="T3" fmla="*/ 0 h 35"/>
                <a:gd name="T4" fmla="*/ 30 w 45"/>
                <a:gd name="T5" fmla="*/ 35 h 35"/>
                <a:gd name="T6" fmla="*/ 0 w 45"/>
                <a:gd name="T7" fmla="*/ 0 h 35"/>
              </a:gdLst>
              <a:ahLst/>
              <a:cxnLst>
                <a:cxn ang="0">
                  <a:pos x="T0" y="T1"/>
                </a:cxn>
                <a:cxn ang="0">
                  <a:pos x="T2" y="T3"/>
                </a:cxn>
                <a:cxn ang="0">
                  <a:pos x="T4" y="T5"/>
                </a:cxn>
                <a:cxn ang="0">
                  <a:pos x="T6" y="T7"/>
                </a:cxn>
              </a:cxnLst>
              <a:rect l="0" t="0" r="r" b="b"/>
              <a:pathLst>
                <a:path w="45" h="35">
                  <a:moveTo>
                    <a:pt x="0" y="0"/>
                  </a:moveTo>
                  <a:lnTo>
                    <a:pt x="45" y="0"/>
                  </a:lnTo>
                  <a:lnTo>
                    <a:pt x="30" y="35"/>
                  </a:lnTo>
                  <a:lnTo>
                    <a:pt x="0" y="0"/>
                  </a:lnTo>
                  <a:close/>
                </a:path>
              </a:pathLst>
            </a:custGeom>
            <a:solidFill>
              <a:srgbClr val="F032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Line 241">
              <a:extLst>
                <a:ext uri="{FF2B5EF4-FFF2-40B4-BE49-F238E27FC236}">
                  <a16:creationId xmlns:a16="http://schemas.microsoft.com/office/drawing/2014/main" id="{41ED2424-A4CD-B589-3165-22DD94166E55}"/>
                </a:ext>
              </a:extLst>
            </p:cNvPr>
            <p:cNvSpPr>
              <a:spLocks noChangeShapeType="1"/>
            </p:cNvSpPr>
            <p:nvPr/>
          </p:nvSpPr>
          <p:spPr bwMode="auto">
            <a:xfrm flipH="1">
              <a:off x="3432" y="2417"/>
              <a:ext cx="692" cy="35"/>
            </a:xfrm>
            <a:prstGeom prst="line">
              <a:avLst/>
            </a:prstGeom>
            <a:noFill/>
            <a:ln w="28575" cap="flat">
              <a:solidFill>
                <a:srgbClr val="F0324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8" name="Freeform 242">
              <a:extLst>
                <a:ext uri="{FF2B5EF4-FFF2-40B4-BE49-F238E27FC236}">
                  <a16:creationId xmlns:a16="http://schemas.microsoft.com/office/drawing/2014/main" id="{2A1219D5-323D-0D05-E608-B3BD9F23CA17}"/>
                </a:ext>
              </a:extLst>
            </p:cNvPr>
            <p:cNvSpPr>
              <a:spLocks/>
            </p:cNvSpPr>
            <p:nvPr/>
          </p:nvSpPr>
          <p:spPr bwMode="auto">
            <a:xfrm>
              <a:off x="3414" y="2430"/>
              <a:ext cx="40" cy="40"/>
            </a:xfrm>
            <a:custGeom>
              <a:avLst/>
              <a:gdLst>
                <a:gd name="T0" fmla="*/ 0 w 40"/>
                <a:gd name="T1" fmla="*/ 20 h 40"/>
                <a:gd name="T2" fmla="*/ 40 w 40"/>
                <a:gd name="T3" fmla="*/ 0 h 40"/>
                <a:gd name="T4" fmla="*/ 40 w 40"/>
                <a:gd name="T5" fmla="*/ 40 h 40"/>
                <a:gd name="T6" fmla="*/ 0 w 40"/>
                <a:gd name="T7" fmla="*/ 20 h 40"/>
              </a:gdLst>
              <a:ahLst/>
              <a:cxnLst>
                <a:cxn ang="0">
                  <a:pos x="T0" y="T1"/>
                </a:cxn>
                <a:cxn ang="0">
                  <a:pos x="T2" y="T3"/>
                </a:cxn>
                <a:cxn ang="0">
                  <a:pos x="T4" y="T5"/>
                </a:cxn>
                <a:cxn ang="0">
                  <a:pos x="T6" y="T7"/>
                </a:cxn>
              </a:cxnLst>
              <a:rect l="0" t="0" r="r" b="b"/>
              <a:pathLst>
                <a:path w="40" h="40">
                  <a:moveTo>
                    <a:pt x="0" y="20"/>
                  </a:moveTo>
                  <a:lnTo>
                    <a:pt x="40" y="0"/>
                  </a:lnTo>
                  <a:lnTo>
                    <a:pt x="40" y="40"/>
                  </a:lnTo>
                  <a:lnTo>
                    <a:pt x="0" y="20"/>
                  </a:lnTo>
                  <a:close/>
                </a:path>
              </a:pathLst>
            </a:custGeom>
            <a:solidFill>
              <a:srgbClr val="F032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Line 243">
              <a:extLst>
                <a:ext uri="{FF2B5EF4-FFF2-40B4-BE49-F238E27FC236}">
                  <a16:creationId xmlns:a16="http://schemas.microsoft.com/office/drawing/2014/main" id="{85E22CA2-21AD-B104-C38A-47CAEBF72F87}"/>
                </a:ext>
              </a:extLst>
            </p:cNvPr>
            <p:cNvSpPr>
              <a:spLocks noChangeShapeType="1"/>
            </p:cNvSpPr>
            <p:nvPr/>
          </p:nvSpPr>
          <p:spPr bwMode="auto">
            <a:xfrm>
              <a:off x="4124" y="2417"/>
              <a:ext cx="722" cy="64"/>
            </a:xfrm>
            <a:prstGeom prst="line">
              <a:avLst/>
            </a:prstGeom>
            <a:noFill/>
            <a:ln w="28575" cap="flat">
              <a:solidFill>
                <a:srgbClr val="F0324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 name="Freeform 244">
              <a:extLst>
                <a:ext uri="{FF2B5EF4-FFF2-40B4-BE49-F238E27FC236}">
                  <a16:creationId xmlns:a16="http://schemas.microsoft.com/office/drawing/2014/main" id="{79AB133F-314C-582F-9845-6CB01C12E530}"/>
                </a:ext>
              </a:extLst>
            </p:cNvPr>
            <p:cNvSpPr>
              <a:spLocks/>
            </p:cNvSpPr>
            <p:nvPr/>
          </p:nvSpPr>
          <p:spPr bwMode="auto">
            <a:xfrm>
              <a:off x="4824" y="2460"/>
              <a:ext cx="40" cy="40"/>
            </a:xfrm>
            <a:custGeom>
              <a:avLst/>
              <a:gdLst>
                <a:gd name="T0" fmla="*/ 40 w 40"/>
                <a:gd name="T1" fmla="*/ 20 h 40"/>
                <a:gd name="T2" fmla="*/ 0 w 40"/>
                <a:gd name="T3" fmla="*/ 40 h 40"/>
                <a:gd name="T4" fmla="*/ 0 w 40"/>
                <a:gd name="T5" fmla="*/ 0 h 40"/>
                <a:gd name="T6" fmla="*/ 40 w 40"/>
                <a:gd name="T7" fmla="*/ 20 h 40"/>
              </a:gdLst>
              <a:ahLst/>
              <a:cxnLst>
                <a:cxn ang="0">
                  <a:pos x="T0" y="T1"/>
                </a:cxn>
                <a:cxn ang="0">
                  <a:pos x="T2" y="T3"/>
                </a:cxn>
                <a:cxn ang="0">
                  <a:pos x="T4" y="T5"/>
                </a:cxn>
                <a:cxn ang="0">
                  <a:pos x="T6" y="T7"/>
                </a:cxn>
              </a:cxnLst>
              <a:rect l="0" t="0" r="r" b="b"/>
              <a:pathLst>
                <a:path w="40" h="40">
                  <a:moveTo>
                    <a:pt x="40" y="20"/>
                  </a:moveTo>
                  <a:lnTo>
                    <a:pt x="0" y="40"/>
                  </a:lnTo>
                  <a:lnTo>
                    <a:pt x="0" y="0"/>
                  </a:lnTo>
                  <a:lnTo>
                    <a:pt x="40" y="20"/>
                  </a:lnTo>
                  <a:close/>
                </a:path>
              </a:pathLst>
            </a:custGeom>
            <a:solidFill>
              <a:srgbClr val="F032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Line 245">
              <a:extLst>
                <a:ext uri="{FF2B5EF4-FFF2-40B4-BE49-F238E27FC236}">
                  <a16:creationId xmlns:a16="http://schemas.microsoft.com/office/drawing/2014/main" id="{20AEA8B8-AFAB-20F0-77FF-55005CF62176}"/>
                </a:ext>
              </a:extLst>
            </p:cNvPr>
            <p:cNvSpPr>
              <a:spLocks noChangeShapeType="1"/>
            </p:cNvSpPr>
            <p:nvPr/>
          </p:nvSpPr>
          <p:spPr bwMode="auto">
            <a:xfrm flipV="1">
              <a:off x="4124" y="2306"/>
              <a:ext cx="697" cy="111"/>
            </a:xfrm>
            <a:prstGeom prst="line">
              <a:avLst/>
            </a:prstGeom>
            <a:noFill/>
            <a:ln w="28575" cap="flat">
              <a:solidFill>
                <a:srgbClr val="F0324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 name="Freeform 246">
              <a:extLst>
                <a:ext uri="{FF2B5EF4-FFF2-40B4-BE49-F238E27FC236}">
                  <a16:creationId xmlns:a16="http://schemas.microsoft.com/office/drawing/2014/main" id="{4D88CF72-5A54-F0AA-DB26-F96C7F94C7F5}"/>
                </a:ext>
              </a:extLst>
            </p:cNvPr>
            <p:cNvSpPr>
              <a:spLocks/>
            </p:cNvSpPr>
            <p:nvPr/>
          </p:nvSpPr>
          <p:spPr bwMode="auto">
            <a:xfrm>
              <a:off x="4794" y="2289"/>
              <a:ext cx="45" cy="40"/>
            </a:xfrm>
            <a:custGeom>
              <a:avLst/>
              <a:gdLst>
                <a:gd name="T0" fmla="*/ 45 w 45"/>
                <a:gd name="T1" fmla="*/ 10 h 40"/>
                <a:gd name="T2" fmla="*/ 10 w 45"/>
                <a:gd name="T3" fmla="*/ 40 h 40"/>
                <a:gd name="T4" fmla="*/ 0 w 45"/>
                <a:gd name="T5" fmla="*/ 0 h 40"/>
                <a:gd name="T6" fmla="*/ 45 w 45"/>
                <a:gd name="T7" fmla="*/ 10 h 40"/>
              </a:gdLst>
              <a:ahLst/>
              <a:cxnLst>
                <a:cxn ang="0">
                  <a:pos x="T0" y="T1"/>
                </a:cxn>
                <a:cxn ang="0">
                  <a:pos x="T2" y="T3"/>
                </a:cxn>
                <a:cxn ang="0">
                  <a:pos x="T4" y="T5"/>
                </a:cxn>
                <a:cxn ang="0">
                  <a:pos x="T6" y="T7"/>
                </a:cxn>
              </a:cxnLst>
              <a:rect l="0" t="0" r="r" b="b"/>
              <a:pathLst>
                <a:path w="45" h="40">
                  <a:moveTo>
                    <a:pt x="45" y="10"/>
                  </a:moveTo>
                  <a:lnTo>
                    <a:pt x="10" y="40"/>
                  </a:lnTo>
                  <a:lnTo>
                    <a:pt x="0" y="0"/>
                  </a:lnTo>
                  <a:lnTo>
                    <a:pt x="45" y="10"/>
                  </a:lnTo>
                  <a:close/>
                </a:path>
              </a:pathLst>
            </a:custGeom>
            <a:solidFill>
              <a:srgbClr val="F032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Line 247">
              <a:extLst>
                <a:ext uri="{FF2B5EF4-FFF2-40B4-BE49-F238E27FC236}">
                  <a16:creationId xmlns:a16="http://schemas.microsoft.com/office/drawing/2014/main" id="{DF05A2AD-5DA1-2F76-8113-43559597BC5F}"/>
                </a:ext>
              </a:extLst>
            </p:cNvPr>
            <p:cNvSpPr>
              <a:spLocks noChangeShapeType="1"/>
            </p:cNvSpPr>
            <p:nvPr/>
          </p:nvSpPr>
          <p:spPr bwMode="auto">
            <a:xfrm flipH="1" flipV="1">
              <a:off x="3626" y="1963"/>
              <a:ext cx="498" cy="454"/>
            </a:xfrm>
            <a:prstGeom prst="line">
              <a:avLst/>
            </a:prstGeom>
            <a:noFill/>
            <a:ln w="28575" cap="flat">
              <a:solidFill>
                <a:srgbClr val="F0324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 name="Freeform 248">
              <a:extLst>
                <a:ext uri="{FF2B5EF4-FFF2-40B4-BE49-F238E27FC236}">
                  <a16:creationId xmlns:a16="http://schemas.microsoft.com/office/drawing/2014/main" id="{7826BBFB-AAF4-E2E1-2A29-2B31DCD67757}"/>
                </a:ext>
              </a:extLst>
            </p:cNvPr>
            <p:cNvSpPr>
              <a:spLocks/>
            </p:cNvSpPr>
            <p:nvPr/>
          </p:nvSpPr>
          <p:spPr bwMode="auto">
            <a:xfrm>
              <a:off x="3609" y="1947"/>
              <a:ext cx="46" cy="45"/>
            </a:xfrm>
            <a:custGeom>
              <a:avLst/>
              <a:gdLst>
                <a:gd name="T0" fmla="*/ 0 w 46"/>
                <a:gd name="T1" fmla="*/ 0 h 45"/>
                <a:gd name="T2" fmla="*/ 46 w 46"/>
                <a:gd name="T3" fmla="*/ 15 h 45"/>
                <a:gd name="T4" fmla="*/ 15 w 46"/>
                <a:gd name="T5" fmla="*/ 45 h 45"/>
                <a:gd name="T6" fmla="*/ 0 w 46"/>
                <a:gd name="T7" fmla="*/ 0 h 45"/>
              </a:gdLst>
              <a:ahLst/>
              <a:cxnLst>
                <a:cxn ang="0">
                  <a:pos x="T0" y="T1"/>
                </a:cxn>
                <a:cxn ang="0">
                  <a:pos x="T2" y="T3"/>
                </a:cxn>
                <a:cxn ang="0">
                  <a:pos x="T4" y="T5"/>
                </a:cxn>
                <a:cxn ang="0">
                  <a:pos x="T6" y="T7"/>
                </a:cxn>
              </a:cxnLst>
              <a:rect l="0" t="0" r="r" b="b"/>
              <a:pathLst>
                <a:path w="46" h="45">
                  <a:moveTo>
                    <a:pt x="0" y="0"/>
                  </a:moveTo>
                  <a:lnTo>
                    <a:pt x="46" y="15"/>
                  </a:lnTo>
                  <a:lnTo>
                    <a:pt x="15" y="45"/>
                  </a:lnTo>
                  <a:lnTo>
                    <a:pt x="0" y="0"/>
                  </a:lnTo>
                  <a:close/>
                </a:path>
              </a:pathLst>
            </a:custGeom>
            <a:solidFill>
              <a:srgbClr val="F032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Line 249">
              <a:extLst>
                <a:ext uri="{FF2B5EF4-FFF2-40B4-BE49-F238E27FC236}">
                  <a16:creationId xmlns:a16="http://schemas.microsoft.com/office/drawing/2014/main" id="{08CA2EB5-8191-8B36-480D-2A870B4B3B08}"/>
                </a:ext>
              </a:extLst>
            </p:cNvPr>
            <p:cNvSpPr>
              <a:spLocks noChangeShapeType="1"/>
            </p:cNvSpPr>
            <p:nvPr/>
          </p:nvSpPr>
          <p:spPr bwMode="auto">
            <a:xfrm>
              <a:off x="4124" y="2417"/>
              <a:ext cx="386" cy="319"/>
            </a:xfrm>
            <a:prstGeom prst="line">
              <a:avLst/>
            </a:prstGeom>
            <a:noFill/>
            <a:ln w="28575" cap="flat">
              <a:solidFill>
                <a:srgbClr val="F0324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 name="Freeform 250">
              <a:extLst>
                <a:ext uri="{FF2B5EF4-FFF2-40B4-BE49-F238E27FC236}">
                  <a16:creationId xmlns:a16="http://schemas.microsoft.com/office/drawing/2014/main" id="{E6B102FC-1D2F-B1CF-CBE2-15FB34D7CE6E}"/>
                </a:ext>
              </a:extLst>
            </p:cNvPr>
            <p:cNvSpPr>
              <a:spLocks/>
            </p:cNvSpPr>
            <p:nvPr/>
          </p:nvSpPr>
          <p:spPr bwMode="auto">
            <a:xfrm>
              <a:off x="4478" y="2706"/>
              <a:ext cx="45" cy="45"/>
            </a:xfrm>
            <a:custGeom>
              <a:avLst/>
              <a:gdLst>
                <a:gd name="T0" fmla="*/ 45 w 45"/>
                <a:gd name="T1" fmla="*/ 45 h 45"/>
                <a:gd name="T2" fmla="*/ 0 w 45"/>
                <a:gd name="T3" fmla="*/ 30 h 45"/>
                <a:gd name="T4" fmla="*/ 30 w 45"/>
                <a:gd name="T5" fmla="*/ 0 h 45"/>
                <a:gd name="T6" fmla="*/ 45 w 45"/>
                <a:gd name="T7" fmla="*/ 45 h 45"/>
              </a:gdLst>
              <a:ahLst/>
              <a:cxnLst>
                <a:cxn ang="0">
                  <a:pos x="T0" y="T1"/>
                </a:cxn>
                <a:cxn ang="0">
                  <a:pos x="T2" y="T3"/>
                </a:cxn>
                <a:cxn ang="0">
                  <a:pos x="T4" y="T5"/>
                </a:cxn>
                <a:cxn ang="0">
                  <a:pos x="T6" y="T7"/>
                </a:cxn>
              </a:cxnLst>
              <a:rect l="0" t="0" r="r" b="b"/>
              <a:pathLst>
                <a:path w="45" h="45">
                  <a:moveTo>
                    <a:pt x="45" y="45"/>
                  </a:moveTo>
                  <a:lnTo>
                    <a:pt x="0" y="30"/>
                  </a:lnTo>
                  <a:lnTo>
                    <a:pt x="30" y="0"/>
                  </a:lnTo>
                  <a:lnTo>
                    <a:pt x="45" y="45"/>
                  </a:lnTo>
                  <a:close/>
                </a:path>
              </a:pathLst>
            </a:custGeom>
            <a:solidFill>
              <a:srgbClr val="F032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251">
              <a:extLst>
                <a:ext uri="{FF2B5EF4-FFF2-40B4-BE49-F238E27FC236}">
                  <a16:creationId xmlns:a16="http://schemas.microsoft.com/office/drawing/2014/main" id="{D3797879-C4C2-945E-BF8D-977E0015E560}"/>
                </a:ext>
              </a:extLst>
            </p:cNvPr>
            <p:cNvSpPr>
              <a:spLocks/>
            </p:cNvSpPr>
            <p:nvPr/>
          </p:nvSpPr>
          <p:spPr bwMode="auto">
            <a:xfrm>
              <a:off x="3292" y="1504"/>
              <a:ext cx="1664" cy="1826"/>
            </a:xfrm>
            <a:custGeom>
              <a:avLst/>
              <a:gdLst>
                <a:gd name="T0" fmla="*/ 1664 w 1664"/>
                <a:gd name="T1" fmla="*/ 913 h 1826"/>
                <a:gd name="T2" fmla="*/ 1248 w 1664"/>
                <a:gd name="T3" fmla="*/ 156 h 1826"/>
                <a:gd name="T4" fmla="*/ 416 w 1664"/>
                <a:gd name="T5" fmla="*/ 156 h 1826"/>
                <a:gd name="T6" fmla="*/ 0 w 1664"/>
                <a:gd name="T7" fmla="*/ 913 h 1826"/>
                <a:gd name="T8" fmla="*/ 416 w 1664"/>
                <a:gd name="T9" fmla="*/ 1670 h 1826"/>
                <a:gd name="T10" fmla="*/ 1248 w 1664"/>
                <a:gd name="T11" fmla="*/ 1670 h 1826"/>
                <a:gd name="T12" fmla="*/ 1664 w 1664"/>
                <a:gd name="T13" fmla="*/ 913 h 1826"/>
              </a:gdLst>
              <a:ahLst/>
              <a:cxnLst>
                <a:cxn ang="0">
                  <a:pos x="T0" y="T1"/>
                </a:cxn>
                <a:cxn ang="0">
                  <a:pos x="T2" y="T3"/>
                </a:cxn>
                <a:cxn ang="0">
                  <a:pos x="T4" y="T5"/>
                </a:cxn>
                <a:cxn ang="0">
                  <a:pos x="T6" y="T7"/>
                </a:cxn>
                <a:cxn ang="0">
                  <a:pos x="T8" y="T9"/>
                </a:cxn>
                <a:cxn ang="0">
                  <a:pos x="T10" y="T11"/>
                </a:cxn>
                <a:cxn ang="0">
                  <a:pos x="T12" y="T13"/>
                </a:cxn>
              </a:cxnLst>
              <a:rect l="0" t="0" r="r" b="b"/>
              <a:pathLst>
                <a:path w="1664" h="1826">
                  <a:moveTo>
                    <a:pt x="1664" y="913"/>
                  </a:moveTo>
                  <a:cubicBezTo>
                    <a:pt x="1664" y="601"/>
                    <a:pt x="1505" y="312"/>
                    <a:pt x="1248" y="156"/>
                  </a:cubicBezTo>
                  <a:cubicBezTo>
                    <a:pt x="991" y="0"/>
                    <a:pt x="673" y="0"/>
                    <a:pt x="416" y="156"/>
                  </a:cubicBezTo>
                  <a:cubicBezTo>
                    <a:pt x="159" y="312"/>
                    <a:pt x="0" y="601"/>
                    <a:pt x="0" y="913"/>
                  </a:cubicBezTo>
                  <a:cubicBezTo>
                    <a:pt x="0" y="1225"/>
                    <a:pt x="159" y="1514"/>
                    <a:pt x="416" y="1670"/>
                  </a:cubicBezTo>
                  <a:cubicBezTo>
                    <a:pt x="673" y="1826"/>
                    <a:pt x="991" y="1826"/>
                    <a:pt x="1248" y="1670"/>
                  </a:cubicBezTo>
                  <a:cubicBezTo>
                    <a:pt x="1505" y="1514"/>
                    <a:pt x="1664" y="1225"/>
                    <a:pt x="1664" y="913"/>
                  </a:cubicBezTo>
                </a:path>
              </a:pathLst>
            </a:custGeom>
            <a:noFill/>
            <a:ln w="28575" cap="flat">
              <a:solidFill>
                <a:srgbClr val="F0324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 name="Rectangle 252">
              <a:extLst>
                <a:ext uri="{FF2B5EF4-FFF2-40B4-BE49-F238E27FC236}">
                  <a16:creationId xmlns:a16="http://schemas.microsoft.com/office/drawing/2014/main" id="{22466484-D9C2-A6AA-4FD8-D50513E36146}"/>
                </a:ext>
              </a:extLst>
            </p:cNvPr>
            <p:cNvSpPr>
              <a:spLocks noChangeArrowheads="1"/>
            </p:cNvSpPr>
            <p:nvPr/>
          </p:nvSpPr>
          <p:spPr bwMode="auto">
            <a:xfrm>
              <a:off x="3210" y="1457"/>
              <a:ext cx="1832" cy="1926"/>
            </a:xfrm>
            <a:prstGeom prst="rect">
              <a:avLst/>
            </a:prstGeom>
            <a:noFill/>
            <a:ln w="2857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 name="Line 253">
              <a:extLst>
                <a:ext uri="{FF2B5EF4-FFF2-40B4-BE49-F238E27FC236}">
                  <a16:creationId xmlns:a16="http://schemas.microsoft.com/office/drawing/2014/main" id="{073BA8CB-ECF2-9808-ECCE-1DAFE6E9755A}"/>
                </a:ext>
              </a:extLst>
            </p:cNvPr>
            <p:cNvSpPr>
              <a:spLocks noChangeShapeType="1"/>
            </p:cNvSpPr>
            <p:nvPr/>
          </p:nvSpPr>
          <p:spPr bwMode="auto">
            <a:xfrm>
              <a:off x="3501" y="3383"/>
              <a:ext cx="0" cy="15"/>
            </a:xfrm>
            <a:prstGeom prst="line">
              <a:avLst/>
            </a:prstGeom>
            <a:noFill/>
            <a:ln w="7938" cap="flat">
              <a:solidFill>
                <a:srgbClr val="A5A5A5"/>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 name="Line 254">
              <a:extLst>
                <a:ext uri="{FF2B5EF4-FFF2-40B4-BE49-F238E27FC236}">
                  <a16:creationId xmlns:a16="http://schemas.microsoft.com/office/drawing/2014/main" id="{3FFE52F6-6942-BD56-76FF-2F6526696DF7}"/>
                </a:ext>
              </a:extLst>
            </p:cNvPr>
            <p:cNvSpPr>
              <a:spLocks noChangeShapeType="1"/>
            </p:cNvSpPr>
            <p:nvPr/>
          </p:nvSpPr>
          <p:spPr bwMode="auto">
            <a:xfrm>
              <a:off x="3918" y="3383"/>
              <a:ext cx="0" cy="15"/>
            </a:xfrm>
            <a:prstGeom prst="line">
              <a:avLst/>
            </a:prstGeom>
            <a:noFill/>
            <a:ln w="7938" cap="flat">
              <a:solidFill>
                <a:srgbClr val="A5A5A5"/>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 name="Line 255">
              <a:extLst>
                <a:ext uri="{FF2B5EF4-FFF2-40B4-BE49-F238E27FC236}">
                  <a16:creationId xmlns:a16="http://schemas.microsoft.com/office/drawing/2014/main" id="{222FAA5E-AED1-C093-476A-1364A89AF96B}"/>
                </a:ext>
              </a:extLst>
            </p:cNvPr>
            <p:cNvSpPr>
              <a:spLocks noChangeShapeType="1"/>
            </p:cNvSpPr>
            <p:nvPr/>
          </p:nvSpPr>
          <p:spPr bwMode="auto">
            <a:xfrm>
              <a:off x="4335" y="3383"/>
              <a:ext cx="0" cy="15"/>
            </a:xfrm>
            <a:prstGeom prst="line">
              <a:avLst/>
            </a:prstGeom>
            <a:noFill/>
            <a:ln w="7938" cap="flat">
              <a:solidFill>
                <a:srgbClr val="A5A5A5"/>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2" name="Line 256">
              <a:extLst>
                <a:ext uri="{FF2B5EF4-FFF2-40B4-BE49-F238E27FC236}">
                  <a16:creationId xmlns:a16="http://schemas.microsoft.com/office/drawing/2014/main" id="{ACC295B7-8C0E-4957-DA14-48460BBCFDCD}"/>
                </a:ext>
              </a:extLst>
            </p:cNvPr>
            <p:cNvSpPr>
              <a:spLocks noChangeShapeType="1"/>
            </p:cNvSpPr>
            <p:nvPr/>
          </p:nvSpPr>
          <p:spPr bwMode="auto">
            <a:xfrm>
              <a:off x="4751" y="3383"/>
              <a:ext cx="0" cy="15"/>
            </a:xfrm>
            <a:prstGeom prst="line">
              <a:avLst/>
            </a:prstGeom>
            <a:noFill/>
            <a:ln w="7938" cap="flat">
              <a:solidFill>
                <a:srgbClr val="A5A5A5"/>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3" name="Line 257">
              <a:extLst>
                <a:ext uri="{FF2B5EF4-FFF2-40B4-BE49-F238E27FC236}">
                  <a16:creationId xmlns:a16="http://schemas.microsoft.com/office/drawing/2014/main" id="{0462C2C4-D87D-A512-B43E-7F6DBAF2A611}"/>
                </a:ext>
              </a:extLst>
            </p:cNvPr>
            <p:cNvSpPr>
              <a:spLocks noChangeShapeType="1"/>
            </p:cNvSpPr>
            <p:nvPr/>
          </p:nvSpPr>
          <p:spPr bwMode="auto">
            <a:xfrm>
              <a:off x="3296" y="3383"/>
              <a:ext cx="0" cy="30"/>
            </a:xfrm>
            <a:prstGeom prst="line">
              <a:avLst/>
            </a:prstGeom>
            <a:noFill/>
            <a:ln w="7938" cap="flat">
              <a:solidFill>
                <a:srgbClr val="A5A5A5"/>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4" name="Line 258">
              <a:extLst>
                <a:ext uri="{FF2B5EF4-FFF2-40B4-BE49-F238E27FC236}">
                  <a16:creationId xmlns:a16="http://schemas.microsoft.com/office/drawing/2014/main" id="{3B057C2E-E806-1F4D-2349-A0FA11ED9B9F}"/>
                </a:ext>
              </a:extLst>
            </p:cNvPr>
            <p:cNvSpPr>
              <a:spLocks noChangeShapeType="1"/>
            </p:cNvSpPr>
            <p:nvPr/>
          </p:nvSpPr>
          <p:spPr bwMode="auto">
            <a:xfrm>
              <a:off x="3712" y="3383"/>
              <a:ext cx="0" cy="30"/>
            </a:xfrm>
            <a:prstGeom prst="line">
              <a:avLst/>
            </a:prstGeom>
            <a:noFill/>
            <a:ln w="7938" cap="flat">
              <a:solidFill>
                <a:srgbClr val="A5A5A5"/>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5" name="Line 259">
              <a:extLst>
                <a:ext uri="{FF2B5EF4-FFF2-40B4-BE49-F238E27FC236}">
                  <a16:creationId xmlns:a16="http://schemas.microsoft.com/office/drawing/2014/main" id="{F02BD229-82ED-F167-B0CD-90DE7852BA54}"/>
                </a:ext>
              </a:extLst>
            </p:cNvPr>
            <p:cNvSpPr>
              <a:spLocks noChangeShapeType="1"/>
            </p:cNvSpPr>
            <p:nvPr/>
          </p:nvSpPr>
          <p:spPr bwMode="auto">
            <a:xfrm>
              <a:off x="4129" y="3383"/>
              <a:ext cx="0" cy="30"/>
            </a:xfrm>
            <a:prstGeom prst="line">
              <a:avLst/>
            </a:prstGeom>
            <a:noFill/>
            <a:ln w="7938" cap="flat">
              <a:solidFill>
                <a:srgbClr val="A5A5A5"/>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6" name="Line 260">
              <a:extLst>
                <a:ext uri="{FF2B5EF4-FFF2-40B4-BE49-F238E27FC236}">
                  <a16:creationId xmlns:a16="http://schemas.microsoft.com/office/drawing/2014/main" id="{CF7C1D83-B757-F43F-C944-A30919868809}"/>
                </a:ext>
              </a:extLst>
            </p:cNvPr>
            <p:cNvSpPr>
              <a:spLocks noChangeShapeType="1"/>
            </p:cNvSpPr>
            <p:nvPr/>
          </p:nvSpPr>
          <p:spPr bwMode="auto">
            <a:xfrm>
              <a:off x="4541" y="3383"/>
              <a:ext cx="0" cy="30"/>
            </a:xfrm>
            <a:prstGeom prst="line">
              <a:avLst/>
            </a:prstGeom>
            <a:noFill/>
            <a:ln w="7938" cap="flat">
              <a:solidFill>
                <a:srgbClr val="A5A5A5"/>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7" name="Line 261">
              <a:extLst>
                <a:ext uri="{FF2B5EF4-FFF2-40B4-BE49-F238E27FC236}">
                  <a16:creationId xmlns:a16="http://schemas.microsoft.com/office/drawing/2014/main" id="{897B5704-0C3E-1268-8213-ADCCC98FBB64}"/>
                </a:ext>
              </a:extLst>
            </p:cNvPr>
            <p:cNvSpPr>
              <a:spLocks noChangeShapeType="1"/>
            </p:cNvSpPr>
            <p:nvPr/>
          </p:nvSpPr>
          <p:spPr bwMode="auto">
            <a:xfrm>
              <a:off x="4957" y="3383"/>
              <a:ext cx="0" cy="30"/>
            </a:xfrm>
            <a:prstGeom prst="line">
              <a:avLst/>
            </a:prstGeom>
            <a:noFill/>
            <a:ln w="7938" cap="flat">
              <a:solidFill>
                <a:srgbClr val="A5A5A5"/>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8" name="Line 262">
              <a:extLst>
                <a:ext uri="{FF2B5EF4-FFF2-40B4-BE49-F238E27FC236}">
                  <a16:creationId xmlns:a16="http://schemas.microsoft.com/office/drawing/2014/main" id="{93B1E818-CF9A-DB3E-832B-0D8F5AF7CA84}"/>
                </a:ext>
              </a:extLst>
            </p:cNvPr>
            <p:cNvSpPr>
              <a:spLocks noChangeShapeType="1"/>
            </p:cNvSpPr>
            <p:nvPr/>
          </p:nvSpPr>
          <p:spPr bwMode="auto">
            <a:xfrm>
              <a:off x="4129" y="3383"/>
              <a:ext cx="0" cy="30"/>
            </a:xfrm>
            <a:prstGeom prst="line">
              <a:avLst/>
            </a:prstGeom>
            <a:noFill/>
            <a:ln w="7938" cap="flat">
              <a:solidFill>
                <a:srgbClr val="F0324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9" name="Rectangle 263">
              <a:extLst>
                <a:ext uri="{FF2B5EF4-FFF2-40B4-BE49-F238E27FC236}">
                  <a16:creationId xmlns:a16="http://schemas.microsoft.com/office/drawing/2014/main" id="{1434705C-BCA3-A16D-2019-A025AA3D1A64}"/>
                </a:ext>
              </a:extLst>
            </p:cNvPr>
            <p:cNvSpPr>
              <a:spLocks noChangeArrowheads="1"/>
            </p:cNvSpPr>
            <p:nvPr/>
          </p:nvSpPr>
          <p:spPr bwMode="auto">
            <a:xfrm>
              <a:off x="3240" y="3418"/>
              <a:ext cx="103" cy="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rgbClr val="000000"/>
                  </a:solidFill>
                  <a:effectLst/>
                  <a:latin typeface="Segoe UI" panose="020B0502040204020203" pitchFamily="34" charset="0"/>
                </a:rPr>
                <a:t>-</a:t>
              </a:r>
              <a:r>
                <a:rPr kumimoji="0" lang="en-US" altLang="en-US" sz="800" b="1" i="0" u="none" strike="noStrike" cap="none" normalizeH="0" baseline="0" dirty="0">
                  <a:ln>
                    <a:noFill/>
                  </a:ln>
                  <a:solidFill>
                    <a:srgbClr val="000000"/>
                  </a:solidFill>
                  <a:effectLst/>
                  <a:latin typeface="Segoe UI" panose="020B0502040204020203" pitchFamily="34" charset="0"/>
                </a:rPr>
                <a:t>1.0</a:t>
              </a:r>
              <a:endParaRPr kumimoji="0" lang="en-US" altLang="en-US" sz="1800" b="1" i="0" u="none" strike="noStrike" cap="none" normalizeH="0" baseline="0" dirty="0">
                <a:ln>
                  <a:noFill/>
                </a:ln>
                <a:solidFill>
                  <a:schemeClr val="tx1"/>
                </a:solidFill>
                <a:effectLst/>
                <a:latin typeface="Arial" panose="020B0604020202020204" pitchFamily="34" charset="0"/>
              </a:endParaRPr>
            </a:p>
          </p:txBody>
        </p:sp>
        <p:sp>
          <p:nvSpPr>
            <p:cNvPr id="70" name="Rectangle 264">
              <a:extLst>
                <a:ext uri="{FF2B5EF4-FFF2-40B4-BE49-F238E27FC236}">
                  <a16:creationId xmlns:a16="http://schemas.microsoft.com/office/drawing/2014/main" id="{81C70694-9479-7428-A41A-A890E2E0ECF6}"/>
                </a:ext>
              </a:extLst>
            </p:cNvPr>
            <p:cNvSpPr>
              <a:spLocks noChangeArrowheads="1"/>
            </p:cNvSpPr>
            <p:nvPr/>
          </p:nvSpPr>
          <p:spPr bwMode="auto">
            <a:xfrm>
              <a:off x="3657" y="3418"/>
              <a:ext cx="103" cy="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1" i="0" u="none" strike="noStrike" cap="none" normalizeH="0" baseline="0" dirty="0">
                  <a:ln>
                    <a:noFill/>
                  </a:ln>
                  <a:solidFill>
                    <a:srgbClr val="000000"/>
                  </a:solidFill>
                  <a:effectLst/>
                  <a:latin typeface="Segoe UI" panose="020B0502040204020203" pitchFamily="34" charset="0"/>
                </a:rPr>
                <a:t>-0.5</a:t>
              </a:r>
              <a:endParaRPr kumimoji="0" lang="en-US" altLang="en-US" sz="1800" b="1" i="0" u="none" strike="noStrike" cap="none" normalizeH="0" baseline="0" dirty="0">
                <a:ln>
                  <a:noFill/>
                </a:ln>
                <a:solidFill>
                  <a:schemeClr val="tx1"/>
                </a:solidFill>
                <a:effectLst/>
              </a:endParaRPr>
            </a:p>
          </p:txBody>
        </p:sp>
        <p:sp>
          <p:nvSpPr>
            <p:cNvPr id="71" name="Rectangle 265">
              <a:extLst>
                <a:ext uri="{FF2B5EF4-FFF2-40B4-BE49-F238E27FC236}">
                  <a16:creationId xmlns:a16="http://schemas.microsoft.com/office/drawing/2014/main" id="{700B34D0-0D7A-7980-19FF-10A28113974A}"/>
                </a:ext>
              </a:extLst>
            </p:cNvPr>
            <p:cNvSpPr>
              <a:spLocks noChangeArrowheads="1"/>
            </p:cNvSpPr>
            <p:nvPr/>
          </p:nvSpPr>
          <p:spPr bwMode="auto">
            <a:xfrm>
              <a:off x="4114" y="3418"/>
              <a:ext cx="33" cy="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1" i="0" u="none" strike="noStrike" cap="none" normalizeH="0" baseline="0">
                  <a:ln>
                    <a:noFill/>
                  </a:ln>
                  <a:solidFill>
                    <a:srgbClr val="000000"/>
                  </a:solidFill>
                  <a:effectLst/>
                  <a:latin typeface="Segoe UI" panose="020B0502040204020203" pitchFamily="34" charset="0"/>
                </a:rPr>
                <a:t>0</a:t>
              </a:r>
              <a:endParaRPr kumimoji="0" lang="en-US" altLang="en-US" sz="1800" b="1" i="0" u="none" strike="noStrike" cap="none" normalizeH="0" baseline="0">
                <a:ln>
                  <a:noFill/>
                </a:ln>
                <a:solidFill>
                  <a:schemeClr val="tx1"/>
                </a:solidFill>
                <a:effectLst/>
              </a:endParaRPr>
            </a:p>
          </p:txBody>
        </p:sp>
        <p:sp>
          <p:nvSpPr>
            <p:cNvPr id="72" name="Rectangle 266">
              <a:extLst>
                <a:ext uri="{FF2B5EF4-FFF2-40B4-BE49-F238E27FC236}">
                  <a16:creationId xmlns:a16="http://schemas.microsoft.com/office/drawing/2014/main" id="{085526EC-D3D7-2FE7-134D-04F533C10D69}"/>
                </a:ext>
              </a:extLst>
            </p:cNvPr>
            <p:cNvSpPr>
              <a:spLocks noChangeArrowheads="1"/>
            </p:cNvSpPr>
            <p:nvPr/>
          </p:nvSpPr>
          <p:spPr bwMode="auto">
            <a:xfrm>
              <a:off x="4500" y="3418"/>
              <a:ext cx="80" cy="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1" i="0" u="none" strike="noStrike" cap="none" normalizeH="0" baseline="0">
                  <a:ln>
                    <a:noFill/>
                  </a:ln>
                  <a:solidFill>
                    <a:srgbClr val="000000"/>
                  </a:solidFill>
                  <a:effectLst/>
                  <a:latin typeface="Segoe UI" panose="020B0502040204020203" pitchFamily="34" charset="0"/>
                </a:rPr>
                <a:t>0.5</a:t>
              </a:r>
              <a:endParaRPr kumimoji="0" lang="en-US" altLang="en-US" sz="1800" b="1" i="0" u="none" strike="noStrike" cap="none" normalizeH="0" baseline="0">
                <a:ln>
                  <a:noFill/>
                </a:ln>
                <a:solidFill>
                  <a:schemeClr val="tx1"/>
                </a:solidFill>
                <a:effectLst/>
              </a:endParaRPr>
            </a:p>
          </p:txBody>
        </p:sp>
        <p:sp>
          <p:nvSpPr>
            <p:cNvPr id="73" name="Rectangle 267">
              <a:extLst>
                <a:ext uri="{FF2B5EF4-FFF2-40B4-BE49-F238E27FC236}">
                  <a16:creationId xmlns:a16="http://schemas.microsoft.com/office/drawing/2014/main" id="{B1DEF5FA-FCF4-C80C-A82C-9226D2426CA7}"/>
                </a:ext>
              </a:extLst>
            </p:cNvPr>
            <p:cNvSpPr>
              <a:spLocks noChangeArrowheads="1"/>
            </p:cNvSpPr>
            <p:nvPr/>
          </p:nvSpPr>
          <p:spPr bwMode="auto">
            <a:xfrm>
              <a:off x="4912" y="3418"/>
              <a:ext cx="80" cy="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1" i="0" u="none" strike="noStrike" cap="none" normalizeH="0" baseline="0">
                  <a:ln>
                    <a:noFill/>
                  </a:ln>
                  <a:solidFill>
                    <a:srgbClr val="000000"/>
                  </a:solidFill>
                  <a:effectLst/>
                  <a:latin typeface="Segoe UI" panose="020B0502040204020203" pitchFamily="34" charset="0"/>
                </a:rPr>
                <a:t>1.0</a:t>
              </a:r>
              <a:endParaRPr kumimoji="0" lang="en-US" altLang="en-US" sz="1800" b="1" i="0" u="none" strike="noStrike" cap="none" normalizeH="0" baseline="0">
                <a:ln>
                  <a:noFill/>
                </a:ln>
                <a:solidFill>
                  <a:schemeClr val="tx1"/>
                </a:solidFill>
                <a:effectLst/>
              </a:endParaRPr>
            </a:p>
          </p:txBody>
        </p:sp>
        <p:sp>
          <p:nvSpPr>
            <p:cNvPr id="74" name="Rectangle 268">
              <a:extLst>
                <a:ext uri="{FF2B5EF4-FFF2-40B4-BE49-F238E27FC236}">
                  <a16:creationId xmlns:a16="http://schemas.microsoft.com/office/drawing/2014/main" id="{6AC9F66C-9854-B8A8-F603-C746DD6332E8}"/>
                </a:ext>
              </a:extLst>
            </p:cNvPr>
            <p:cNvSpPr>
              <a:spLocks noChangeArrowheads="1"/>
            </p:cNvSpPr>
            <p:nvPr/>
          </p:nvSpPr>
          <p:spPr bwMode="auto">
            <a:xfrm>
              <a:off x="3776" y="3524"/>
              <a:ext cx="727"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rgbClr val="000000"/>
                  </a:solidFill>
                  <a:effectLst/>
                  <a:latin typeface="Segoe UI" panose="020B0502040204020203" pitchFamily="34" charset="0"/>
                </a:rPr>
                <a:t>Component 1  (45.3 %)</a:t>
              </a:r>
              <a:endParaRPr kumimoji="0" lang="en-US" altLang="en-US" sz="3600" b="1" i="0" u="none" strike="noStrike" cap="none" normalizeH="0" baseline="0" dirty="0">
                <a:ln>
                  <a:noFill/>
                </a:ln>
                <a:solidFill>
                  <a:schemeClr val="tx1"/>
                </a:solidFill>
                <a:effectLst/>
                <a:latin typeface="Arial" panose="020B0604020202020204" pitchFamily="34" charset="0"/>
              </a:endParaRPr>
            </a:p>
          </p:txBody>
        </p:sp>
        <p:sp>
          <p:nvSpPr>
            <p:cNvPr id="75" name="Rectangle 269">
              <a:extLst>
                <a:ext uri="{FF2B5EF4-FFF2-40B4-BE49-F238E27FC236}">
                  <a16:creationId xmlns:a16="http://schemas.microsoft.com/office/drawing/2014/main" id="{69CF45DD-E5E8-7E9D-B9F3-467A87050D8E}"/>
                </a:ext>
              </a:extLst>
            </p:cNvPr>
            <p:cNvSpPr>
              <a:spLocks noChangeArrowheads="1"/>
            </p:cNvSpPr>
            <p:nvPr/>
          </p:nvSpPr>
          <p:spPr bwMode="auto">
            <a:xfrm>
              <a:off x="2924" y="1416"/>
              <a:ext cx="2189" cy="2208"/>
            </a:xfrm>
            <a:prstGeom prst="rect">
              <a:avLst/>
            </a:prstGeom>
            <a:noFill/>
            <a:ln w="7938" cap="sq">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Rectangle 226">
              <a:extLst>
                <a:ext uri="{FF2B5EF4-FFF2-40B4-BE49-F238E27FC236}">
                  <a16:creationId xmlns:a16="http://schemas.microsoft.com/office/drawing/2014/main" id="{40F0F7E4-8B47-2FD3-FDB6-EC49D9F5E057}"/>
                </a:ext>
              </a:extLst>
            </p:cNvPr>
            <p:cNvSpPr>
              <a:spLocks noChangeArrowheads="1"/>
            </p:cNvSpPr>
            <p:nvPr/>
          </p:nvSpPr>
          <p:spPr bwMode="auto">
            <a:xfrm>
              <a:off x="4339" y="1753"/>
              <a:ext cx="501" cy="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000000"/>
                  </a:solidFill>
                  <a:effectLst/>
                  <a:latin typeface="Segoe UI" panose="020B0502040204020203" pitchFamily="34" charset="0"/>
                </a:rPr>
                <a:t>Macrozooplankton</a:t>
              </a:r>
              <a:endParaRPr kumimoji="0" lang="en-US" altLang="en-US" sz="2400" b="1" i="0" u="none" strike="noStrike" cap="none" normalizeH="0" baseline="0" dirty="0">
                <a:ln>
                  <a:noFill/>
                </a:ln>
                <a:solidFill>
                  <a:schemeClr val="tx1"/>
                </a:solidFill>
                <a:effectLst/>
              </a:endParaRPr>
            </a:p>
          </p:txBody>
        </p:sp>
        <p:sp>
          <p:nvSpPr>
            <p:cNvPr id="28" name="Rectangle 222">
              <a:extLst>
                <a:ext uri="{FF2B5EF4-FFF2-40B4-BE49-F238E27FC236}">
                  <a16:creationId xmlns:a16="http://schemas.microsoft.com/office/drawing/2014/main" id="{503A5360-79E3-A274-1D31-7774C471E204}"/>
                </a:ext>
              </a:extLst>
            </p:cNvPr>
            <p:cNvSpPr>
              <a:spLocks noChangeArrowheads="1"/>
            </p:cNvSpPr>
            <p:nvPr/>
          </p:nvSpPr>
          <p:spPr bwMode="auto">
            <a:xfrm>
              <a:off x="3320" y="2233"/>
              <a:ext cx="487" cy="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000000"/>
                  </a:solidFill>
                  <a:effectLst/>
                  <a:latin typeface="Segoe UI" panose="020B0502040204020203" pitchFamily="34" charset="0"/>
                </a:rPr>
                <a:t>Microzooplankton</a:t>
              </a:r>
              <a:endParaRPr kumimoji="0" lang="en-US" altLang="en-US" sz="2400" b="1" i="0" u="none" strike="noStrike" cap="none" normalizeH="0" baseline="0" dirty="0">
                <a:ln>
                  <a:noFill/>
                </a:ln>
                <a:solidFill>
                  <a:schemeClr val="tx1"/>
                </a:solidFill>
                <a:effectLst/>
              </a:endParaRPr>
            </a:p>
          </p:txBody>
        </p:sp>
      </p:grpSp>
      <p:sp>
        <p:nvSpPr>
          <p:cNvPr id="280" name="AutoShape 4">
            <a:extLst>
              <a:ext uri="{FF2B5EF4-FFF2-40B4-BE49-F238E27FC236}">
                <a16:creationId xmlns:a16="http://schemas.microsoft.com/office/drawing/2014/main" id="{87FC251F-E912-F528-D23A-4B944BF4D524}"/>
              </a:ext>
            </a:extLst>
          </p:cNvPr>
          <p:cNvSpPr>
            <a:spLocks noChangeAspect="1" noChangeArrowheads="1" noTextEdit="1"/>
          </p:cNvSpPr>
          <p:nvPr/>
        </p:nvSpPr>
        <p:spPr bwMode="auto">
          <a:xfrm>
            <a:off x="11772923" y="3232614"/>
            <a:ext cx="3328983" cy="34083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Rectangle 268">
            <a:extLst>
              <a:ext uri="{FF2B5EF4-FFF2-40B4-BE49-F238E27FC236}">
                <a16:creationId xmlns:a16="http://schemas.microsoft.com/office/drawing/2014/main" id="{C1503A53-2D40-F242-4712-E317DCBC2EC3}"/>
              </a:ext>
            </a:extLst>
          </p:cNvPr>
          <p:cNvSpPr>
            <a:spLocks noChangeArrowheads="1"/>
          </p:cNvSpPr>
          <p:nvPr/>
        </p:nvSpPr>
        <p:spPr bwMode="auto">
          <a:xfrm rot="16200000">
            <a:off x="6366366" y="3336599"/>
            <a:ext cx="1657505"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rgbClr val="000000"/>
                </a:solidFill>
                <a:effectLst/>
                <a:latin typeface="Segoe UI" panose="020B0502040204020203" pitchFamily="34" charset="0"/>
              </a:rPr>
              <a:t>Component 2 (20.3 %)</a:t>
            </a:r>
            <a:endParaRPr kumimoji="0" lang="en-US" altLang="en-US" sz="3600" b="1"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5107296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703524-1DFC-A544-4A1D-1723577EDB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1F44CCD-24B1-973E-8C3E-5AD11ADE9D97}"/>
              </a:ext>
            </a:extLst>
          </p:cNvPr>
          <p:cNvSpPr>
            <a:spLocks noGrp="1"/>
          </p:cNvSpPr>
          <p:nvPr>
            <p:ph type="title"/>
          </p:nvPr>
        </p:nvSpPr>
        <p:spPr/>
        <p:txBody>
          <a:bodyPr/>
          <a:lstStyle/>
          <a:p>
            <a:r>
              <a:rPr lang="en-US" b="1" dirty="0">
                <a:latin typeface="Calibri" panose="020F0502020204030204" pitchFamily="34" charset="0"/>
                <a:ea typeface="Calibri" panose="020F0502020204030204" pitchFamily="34" charset="0"/>
                <a:cs typeface="Calibri" panose="020F0502020204030204" pitchFamily="34" charset="0"/>
              </a:rPr>
              <a:t>Back to the Questions at Hand…</a:t>
            </a:r>
          </a:p>
        </p:txBody>
      </p:sp>
      <p:grpSp>
        <p:nvGrpSpPr>
          <p:cNvPr id="4" name="Group 3">
            <a:extLst>
              <a:ext uri="{FF2B5EF4-FFF2-40B4-BE49-F238E27FC236}">
                <a16:creationId xmlns:a16="http://schemas.microsoft.com/office/drawing/2014/main" id="{951C78DD-A1BD-47EF-C4FC-7E5CCCBB91CF}"/>
              </a:ext>
            </a:extLst>
          </p:cNvPr>
          <p:cNvGrpSpPr/>
          <p:nvPr/>
        </p:nvGrpSpPr>
        <p:grpSpPr>
          <a:xfrm>
            <a:off x="108672" y="2086398"/>
            <a:ext cx="8941002" cy="3901266"/>
            <a:chOff x="21044854" y="15902673"/>
            <a:chExt cx="8941002" cy="3901266"/>
          </a:xfrm>
        </p:grpSpPr>
        <p:grpSp>
          <p:nvGrpSpPr>
            <p:cNvPr id="5" name="Group 4">
              <a:extLst>
                <a:ext uri="{FF2B5EF4-FFF2-40B4-BE49-F238E27FC236}">
                  <a16:creationId xmlns:a16="http://schemas.microsoft.com/office/drawing/2014/main" id="{F71CA28F-AF65-59C1-B668-D265C00E880C}"/>
                </a:ext>
              </a:extLst>
            </p:cNvPr>
            <p:cNvGrpSpPr/>
            <p:nvPr/>
          </p:nvGrpSpPr>
          <p:grpSpPr>
            <a:xfrm>
              <a:off x="24009845" y="15902673"/>
              <a:ext cx="5976011" cy="3901266"/>
              <a:chOff x="4538774" y="1699397"/>
              <a:chExt cx="6317217" cy="3658424"/>
            </a:xfrm>
          </p:grpSpPr>
          <p:sp>
            <p:nvSpPr>
              <p:cNvPr id="10" name="Flowchart: Alternate Process 9">
                <a:extLst>
                  <a:ext uri="{FF2B5EF4-FFF2-40B4-BE49-F238E27FC236}">
                    <a16:creationId xmlns:a16="http://schemas.microsoft.com/office/drawing/2014/main" id="{577AA78C-74F0-E7AD-B79C-EE35CFE8DE75}"/>
                  </a:ext>
                </a:extLst>
              </p:cNvPr>
              <p:cNvSpPr/>
              <p:nvPr/>
            </p:nvSpPr>
            <p:spPr>
              <a:xfrm>
                <a:off x="4538774" y="3012990"/>
                <a:ext cx="2461888" cy="1010165"/>
              </a:xfrm>
              <a:prstGeom prst="flowChartAlternateProcess">
                <a:avLst/>
              </a:prstGeom>
              <a:solidFill>
                <a:srgbClr val="15608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Calibri" panose="020F0502020204030204" pitchFamily="34" charset="0"/>
                  </a:rPr>
                  <a:t>Phytoplankton</a:t>
                </a:r>
              </a:p>
            </p:txBody>
          </p:sp>
          <p:sp>
            <p:nvSpPr>
              <p:cNvPr id="11" name="Flowchart: Alternate Process 10">
                <a:extLst>
                  <a:ext uri="{FF2B5EF4-FFF2-40B4-BE49-F238E27FC236}">
                    <a16:creationId xmlns:a16="http://schemas.microsoft.com/office/drawing/2014/main" id="{ACA531DC-F0D6-E49B-35C8-058B716819F7}"/>
                  </a:ext>
                </a:extLst>
              </p:cNvPr>
              <p:cNvSpPr/>
              <p:nvPr/>
            </p:nvSpPr>
            <p:spPr>
              <a:xfrm>
                <a:off x="6338840" y="1699397"/>
                <a:ext cx="2779371" cy="917009"/>
              </a:xfrm>
              <a:prstGeom prst="flowChartAlternateProcess">
                <a:avLst/>
              </a:prstGeom>
              <a:solidFill>
                <a:srgbClr val="156082"/>
              </a:solidFill>
              <a:ln>
                <a:solidFill>
                  <a:schemeClr val="tx1"/>
                </a:solidFill>
              </a:ln>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Calibri" panose="020F0502020204030204" pitchFamily="34" charset="0"/>
                  </a:rPr>
                  <a:t>Microzooplankton</a:t>
                </a:r>
              </a:p>
            </p:txBody>
          </p:sp>
          <p:sp>
            <p:nvSpPr>
              <p:cNvPr id="12" name="Flowchart: Alternate Process 11">
                <a:extLst>
                  <a:ext uri="{FF2B5EF4-FFF2-40B4-BE49-F238E27FC236}">
                    <a16:creationId xmlns:a16="http://schemas.microsoft.com/office/drawing/2014/main" id="{34255849-C64A-8D61-5EDB-84CD97C4610D}"/>
                  </a:ext>
                </a:extLst>
              </p:cNvPr>
              <p:cNvSpPr/>
              <p:nvPr/>
            </p:nvSpPr>
            <p:spPr>
              <a:xfrm>
                <a:off x="6288054" y="4347657"/>
                <a:ext cx="2880944" cy="1010164"/>
              </a:xfrm>
              <a:prstGeom prst="flowChartAlternateProcess">
                <a:avLst/>
              </a:prstGeom>
              <a:solidFill>
                <a:srgbClr val="156082"/>
              </a:solidFill>
              <a:ln>
                <a:solidFill>
                  <a:schemeClr val="tx1"/>
                </a:solidFill>
              </a:ln>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Calibri" panose="020F0502020204030204" pitchFamily="34" charset="0"/>
                  </a:rPr>
                  <a:t>Macrozooplankton</a:t>
                </a:r>
              </a:p>
            </p:txBody>
          </p:sp>
          <p:sp>
            <p:nvSpPr>
              <p:cNvPr id="13" name="Flowchart: Alternate Process 12">
                <a:extLst>
                  <a:ext uri="{FF2B5EF4-FFF2-40B4-BE49-F238E27FC236}">
                    <a16:creationId xmlns:a16="http://schemas.microsoft.com/office/drawing/2014/main" id="{49562B20-400D-FA51-7E71-A73CE33EFEA2}"/>
                  </a:ext>
                </a:extLst>
              </p:cNvPr>
              <p:cNvSpPr/>
              <p:nvPr/>
            </p:nvSpPr>
            <p:spPr>
              <a:xfrm>
                <a:off x="8495447" y="2975129"/>
                <a:ext cx="2360544" cy="1010165"/>
              </a:xfrm>
              <a:prstGeom prst="flowChartAlternate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Calibri" panose="020F0502020204030204" pitchFamily="34" charset="0"/>
                  </a:rPr>
                  <a:t>Planktivorous Fish</a:t>
                </a:r>
              </a:p>
            </p:txBody>
          </p:sp>
          <p:sp>
            <p:nvSpPr>
              <p:cNvPr id="14" name="Arrow: Right 13">
                <a:extLst>
                  <a:ext uri="{FF2B5EF4-FFF2-40B4-BE49-F238E27FC236}">
                    <a16:creationId xmlns:a16="http://schemas.microsoft.com/office/drawing/2014/main" id="{24F3D898-9162-65EA-384C-3BCEB7CDA891}"/>
                  </a:ext>
                </a:extLst>
              </p:cNvPr>
              <p:cNvSpPr/>
              <p:nvPr/>
            </p:nvSpPr>
            <p:spPr>
              <a:xfrm rot="18789229">
                <a:off x="9428510" y="4153631"/>
                <a:ext cx="520934" cy="30280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15" name="Arrow: Right 14">
                <a:extLst>
                  <a:ext uri="{FF2B5EF4-FFF2-40B4-BE49-F238E27FC236}">
                    <a16:creationId xmlns:a16="http://schemas.microsoft.com/office/drawing/2014/main" id="{0C132B52-1AF6-CE36-A385-332DB3EB0A5D}"/>
                  </a:ext>
                </a:extLst>
              </p:cNvPr>
              <p:cNvSpPr/>
              <p:nvPr/>
            </p:nvSpPr>
            <p:spPr>
              <a:xfrm rot="2763729">
                <a:off x="9441771" y="2394407"/>
                <a:ext cx="603553" cy="31214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16" name="Arrow: Right 15">
                <a:extLst>
                  <a:ext uri="{FF2B5EF4-FFF2-40B4-BE49-F238E27FC236}">
                    <a16:creationId xmlns:a16="http://schemas.microsoft.com/office/drawing/2014/main" id="{4A65B7AC-3D32-014F-14AA-C894A21C934D}"/>
                  </a:ext>
                </a:extLst>
              </p:cNvPr>
              <p:cNvSpPr/>
              <p:nvPr/>
            </p:nvSpPr>
            <p:spPr>
              <a:xfrm rot="5400000">
                <a:off x="7142846" y="3302746"/>
                <a:ext cx="1182456" cy="35666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grpSp>
        <p:sp>
          <p:nvSpPr>
            <p:cNvPr id="6" name="Flowchart: Alternate Process 5">
              <a:extLst>
                <a:ext uri="{FF2B5EF4-FFF2-40B4-BE49-F238E27FC236}">
                  <a16:creationId xmlns:a16="http://schemas.microsoft.com/office/drawing/2014/main" id="{0CC2F4F9-2C8F-2D8F-8844-0C477F2CE731}"/>
                </a:ext>
              </a:extLst>
            </p:cNvPr>
            <p:cNvSpPr/>
            <p:nvPr/>
          </p:nvSpPr>
          <p:spPr>
            <a:xfrm>
              <a:off x="21044854" y="17278542"/>
              <a:ext cx="2145442" cy="1077218"/>
            </a:xfrm>
            <a:prstGeom prst="flowChartAlternate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Calibri" panose="020F0502020204030204" pitchFamily="34" charset="0"/>
                </a:rPr>
                <a:t>Nutrients + Light</a:t>
              </a:r>
            </a:p>
          </p:txBody>
        </p:sp>
        <p:sp>
          <p:nvSpPr>
            <p:cNvPr id="7" name="Arrow: Right 6">
              <a:extLst>
                <a:ext uri="{FF2B5EF4-FFF2-40B4-BE49-F238E27FC236}">
                  <a16:creationId xmlns:a16="http://schemas.microsoft.com/office/drawing/2014/main" id="{8FFCB669-FD03-32EF-3B67-4C9C59FD5B2F}"/>
                </a:ext>
              </a:extLst>
            </p:cNvPr>
            <p:cNvSpPr/>
            <p:nvPr/>
          </p:nvSpPr>
          <p:spPr>
            <a:xfrm rot="2763729">
              <a:off x="24973252" y="18624606"/>
              <a:ext cx="643616" cy="29528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8" name="Arrow: Right 7">
              <a:extLst>
                <a:ext uri="{FF2B5EF4-FFF2-40B4-BE49-F238E27FC236}">
                  <a16:creationId xmlns:a16="http://schemas.microsoft.com/office/drawing/2014/main" id="{A38104D9-D9B2-6F60-89BC-9A33E96E4FC8}"/>
                </a:ext>
              </a:extLst>
            </p:cNvPr>
            <p:cNvSpPr/>
            <p:nvPr/>
          </p:nvSpPr>
          <p:spPr>
            <a:xfrm rot="18789229">
              <a:off x="24958723" y="16752444"/>
              <a:ext cx="628326" cy="31455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9" name="Arrow: Right 8">
              <a:extLst>
                <a:ext uri="{FF2B5EF4-FFF2-40B4-BE49-F238E27FC236}">
                  <a16:creationId xmlns:a16="http://schemas.microsoft.com/office/drawing/2014/main" id="{D0DC1991-A118-AF7B-8920-A931FC6BC1B6}"/>
                </a:ext>
              </a:extLst>
            </p:cNvPr>
            <p:cNvSpPr/>
            <p:nvPr/>
          </p:nvSpPr>
          <p:spPr>
            <a:xfrm>
              <a:off x="23334597" y="17635647"/>
              <a:ext cx="530947" cy="33209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grpSp>
      <p:pic>
        <p:nvPicPr>
          <p:cNvPr id="3" name="Picture 2">
            <a:extLst>
              <a:ext uri="{FF2B5EF4-FFF2-40B4-BE49-F238E27FC236}">
                <a16:creationId xmlns:a16="http://schemas.microsoft.com/office/drawing/2014/main" id="{F1F9CA7D-0C7B-C9D4-DA97-EE1003C3B8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2872" y="6333707"/>
            <a:ext cx="2367213" cy="309729"/>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8">
            <a:extLst>
              <a:ext uri="{FF2B5EF4-FFF2-40B4-BE49-F238E27FC236}">
                <a16:creationId xmlns:a16="http://schemas.microsoft.com/office/drawing/2014/main" id="{0EFEA639-17CF-8111-AEA2-8998EBE1811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4830"/>
            <a:ext cx="12192000" cy="458787"/>
          </a:xfrm>
          <a:prstGeom prst="rect">
            <a:avLst/>
          </a:prstGeom>
          <a:noFill/>
          <a:extLst>
            <a:ext uri="{909E8E84-426E-40DD-AFC4-6F175D3DCCD1}">
              <a14:hiddenFill xmlns:a14="http://schemas.microsoft.com/office/drawing/2010/main">
                <a:solidFill>
                  <a:srgbClr val="FFFFFF"/>
                </a:solidFill>
              </a14:hiddenFill>
            </a:ext>
          </a:extLst>
        </p:spPr>
      </p:pic>
      <p:sp>
        <p:nvSpPr>
          <p:cNvPr id="22" name="Slide Number Placeholder 21">
            <a:extLst>
              <a:ext uri="{FF2B5EF4-FFF2-40B4-BE49-F238E27FC236}">
                <a16:creationId xmlns:a16="http://schemas.microsoft.com/office/drawing/2014/main" id="{9C56B1F4-A7C8-C605-0DAB-73C9260D833C}"/>
              </a:ext>
            </a:extLst>
          </p:cNvPr>
          <p:cNvSpPr>
            <a:spLocks noGrp="1"/>
          </p:cNvSpPr>
          <p:nvPr>
            <p:ph type="sldNum" sz="quarter" idx="12"/>
          </p:nvPr>
        </p:nvSpPr>
        <p:spPr/>
        <p:txBody>
          <a:bodyPr/>
          <a:lstStyle/>
          <a:p>
            <a:fld id="{85BC9242-4102-46B4-9E4E-D156AAE88606}" type="slidenum">
              <a:rPr lang="en-US" smtClean="0">
                <a:solidFill>
                  <a:schemeClr val="bg1"/>
                </a:solidFill>
              </a:rPr>
              <a:t>11</a:t>
            </a:fld>
            <a:endParaRPr lang="en-US">
              <a:solidFill>
                <a:schemeClr val="bg1"/>
              </a:solidFill>
            </a:endParaRPr>
          </a:p>
        </p:txBody>
      </p:sp>
      <p:sp>
        <p:nvSpPr>
          <p:cNvPr id="18" name="Arrow: Right 17">
            <a:extLst>
              <a:ext uri="{FF2B5EF4-FFF2-40B4-BE49-F238E27FC236}">
                <a16:creationId xmlns:a16="http://schemas.microsoft.com/office/drawing/2014/main" id="{47CBA1CE-D938-F8E5-FB40-26287DC9899C}"/>
              </a:ext>
            </a:extLst>
          </p:cNvPr>
          <p:cNvSpPr/>
          <p:nvPr/>
        </p:nvSpPr>
        <p:spPr>
          <a:xfrm>
            <a:off x="9184594" y="3819371"/>
            <a:ext cx="530947" cy="33209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Calibri" panose="020F0502020204030204" pitchFamily="34" charset="0"/>
              <a:ea typeface="Calibri" panose="020F0502020204030204" pitchFamily="34" charset="0"/>
              <a:cs typeface="Calibri" panose="020F0502020204030204" pitchFamily="34" charset="0"/>
            </a:endParaRPr>
          </a:p>
        </p:txBody>
      </p:sp>
      <p:sp>
        <p:nvSpPr>
          <p:cNvPr id="19" name="Flowchart: Alternate Process 18">
            <a:extLst>
              <a:ext uri="{FF2B5EF4-FFF2-40B4-BE49-F238E27FC236}">
                <a16:creationId xmlns:a16="http://schemas.microsoft.com/office/drawing/2014/main" id="{787E9652-4D8C-905D-9AB9-23DA5345012C}"/>
              </a:ext>
            </a:extLst>
          </p:cNvPr>
          <p:cNvSpPr/>
          <p:nvPr/>
        </p:nvSpPr>
        <p:spPr>
          <a:xfrm>
            <a:off x="9850462" y="3462267"/>
            <a:ext cx="2232866" cy="1061764"/>
          </a:xfrm>
          <a:prstGeom prst="flowChartAlternate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latin typeface="Calibri" panose="020F0502020204030204" pitchFamily="34" charset="0"/>
                <a:ea typeface="Calibri" panose="020F0502020204030204" pitchFamily="34" charset="0"/>
                <a:cs typeface="Calibri" panose="020F0502020204030204" pitchFamily="34" charset="0"/>
              </a:rPr>
              <a:t>Wading Birds, Sportfish, etc.</a:t>
            </a:r>
          </a:p>
        </p:txBody>
      </p:sp>
      <p:sp>
        <p:nvSpPr>
          <p:cNvPr id="24" name="Oval 23">
            <a:extLst>
              <a:ext uri="{FF2B5EF4-FFF2-40B4-BE49-F238E27FC236}">
                <a16:creationId xmlns:a16="http://schemas.microsoft.com/office/drawing/2014/main" id="{3D1B89A7-A32B-F81E-DBE5-3B0768A14B60}"/>
              </a:ext>
            </a:extLst>
          </p:cNvPr>
          <p:cNvSpPr/>
          <p:nvPr/>
        </p:nvSpPr>
        <p:spPr>
          <a:xfrm>
            <a:off x="2896297" y="1631844"/>
            <a:ext cx="6385933" cy="4738065"/>
          </a:xfrm>
          <a:prstGeom prst="ellipse">
            <a:avLst/>
          </a:prstGeom>
          <a:noFill/>
          <a:ln w="5715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123936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84DF55BE-B4AB-4BA1-BDE1-E9F7FB3F11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973C826-6EA7-6C07-9466-775C48F7F142}"/>
              </a:ext>
            </a:extLst>
          </p:cNvPr>
          <p:cNvSpPr>
            <a:spLocks noGrp="1"/>
          </p:cNvSpPr>
          <p:nvPr>
            <p:ph type="title"/>
          </p:nvPr>
        </p:nvSpPr>
        <p:spPr>
          <a:xfrm>
            <a:off x="841249" y="539578"/>
            <a:ext cx="5981278" cy="1684638"/>
          </a:xfrm>
        </p:spPr>
        <p:txBody>
          <a:bodyPr>
            <a:normAutofit/>
          </a:bodyPr>
          <a:lstStyle/>
          <a:p>
            <a:r>
              <a:rPr lang="en-US" sz="4000" b="1" dirty="0">
                <a:latin typeface="Calibri" panose="020F0502020204030204" pitchFamily="34" charset="0"/>
                <a:ea typeface="Calibri" panose="020F0502020204030204" pitchFamily="34" charset="0"/>
                <a:cs typeface="Calibri" panose="020F0502020204030204" pitchFamily="34" charset="0"/>
              </a:rPr>
              <a:t>What’s Next? </a:t>
            </a:r>
          </a:p>
        </p:txBody>
      </p:sp>
      <p:sp>
        <p:nvSpPr>
          <p:cNvPr id="3" name="Content Placeholder 2">
            <a:extLst>
              <a:ext uri="{FF2B5EF4-FFF2-40B4-BE49-F238E27FC236}">
                <a16:creationId xmlns:a16="http://schemas.microsoft.com/office/drawing/2014/main" id="{74A004D1-5D68-BF58-C453-43891A013CFB}"/>
              </a:ext>
            </a:extLst>
          </p:cNvPr>
          <p:cNvSpPr>
            <a:spLocks noGrp="1"/>
          </p:cNvSpPr>
          <p:nvPr>
            <p:ph idx="1"/>
          </p:nvPr>
        </p:nvSpPr>
        <p:spPr>
          <a:xfrm>
            <a:off x="841249" y="2047223"/>
            <a:ext cx="5981278" cy="3690551"/>
          </a:xfrm>
        </p:spPr>
        <p:txBody>
          <a:bodyPr>
            <a:normAutofit/>
          </a:bodyPr>
          <a:lstStyle/>
          <a:p>
            <a:r>
              <a:rPr lang="en-US" sz="2000" dirty="0">
                <a:latin typeface="Calibri" panose="020F0502020204030204" pitchFamily="34" charset="0"/>
                <a:ea typeface="Calibri" panose="020F0502020204030204" pitchFamily="34" charset="0"/>
                <a:cs typeface="Calibri" panose="020F0502020204030204" pitchFamily="34" charset="0"/>
              </a:rPr>
              <a:t>Mesocosm project to isolate effects of planktivorous fish on the relationship between zooplankton and phytoplankton</a:t>
            </a:r>
          </a:p>
          <a:p>
            <a:r>
              <a:rPr lang="en-US" sz="2000" dirty="0">
                <a:latin typeface="Calibri" panose="020F0502020204030204" pitchFamily="34" charset="0"/>
                <a:ea typeface="Calibri" panose="020F0502020204030204" pitchFamily="34" charset="0"/>
                <a:cs typeface="Calibri" panose="020F0502020204030204" pitchFamily="34" charset="0"/>
              </a:rPr>
              <a:t>Nutrient component included to quantify which force(s) are most affecting this relationship</a:t>
            </a:r>
          </a:p>
        </p:txBody>
      </p:sp>
      <p:pic>
        <p:nvPicPr>
          <p:cNvPr id="4" name="Picture 3" descr="A person fishing in a lake&#10;&#10;Description automatically generated">
            <a:extLst>
              <a:ext uri="{FF2B5EF4-FFF2-40B4-BE49-F238E27FC236}">
                <a16:creationId xmlns:a16="http://schemas.microsoft.com/office/drawing/2014/main" id="{984069C3-4E30-7732-AA35-217AC3C0C4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64457" y="1737979"/>
            <a:ext cx="5386664" cy="4039998"/>
          </a:xfrm>
          <a:prstGeom prst="rect">
            <a:avLst/>
          </a:prstGeom>
        </p:spPr>
      </p:pic>
      <p:grpSp>
        <p:nvGrpSpPr>
          <p:cNvPr id="5" name="Group 4">
            <a:extLst>
              <a:ext uri="{FF2B5EF4-FFF2-40B4-BE49-F238E27FC236}">
                <a16:creationId xmlns:a16="http://schemas.microsoft.com/office/drawing/2014/main" id="{934AB2AA-8D27-7A58-FE07-4E7175E7CB6A}"/>
              </a:ext>
            </a:extLst>
          </p:cNvPr>
          <p:cNvGrpSpPr/>
          <p:nvPr/>
        </p:nvGrpSpPr>
        <p:grpSpPr>
          <a:xfrm>
            <a:off x="69402" y="3862352"/>
            <a:ext cx="4839724" cy="2195743"/>
            <a:chOff x="21294103" y="15901120"/>
            <a:chExt cx="8658737" cy="3726656"/>
          </a:xfrm>
        </p:grpSpPr>
        <p:grpSp>
          <p:nvGrpSpPr>
            <p:cNvPr id="6" name="Group 5">
              <a:extLst>
                <a:ext uri="{FF2B5EF4-FFF2-40B4-BE49-F238E27FC236}">
                  <a16:creationId xmlns:a16="http://schemas.microsoft.com/office/drawing/2014/main" id="{B7407067-BB65-2DA3-5BA0-90E77DE5A4B4}"/>
                </a:ext>
              </a:extLst>
            </p:cNvPr>
            <p:cNvGrpSpPr/>
            <p:nvPr/>
          </p:nvGrpSpPr>
          <p:grpSpPr>
            <a:xfrm>
              <a:off x="24132992" y="15901120"/>
              <a:ext cx="5819848" cy="3726656"/>
              <a:chOff x="4668952" y="1697940"/>
              <a:chExt cx="6152138" cy="3494682"/>
            </a:xfrm>
          </p:grpSpPr>
          <p:sp>
            <p:nvSpPr>
              <p:cNvPr id="11" name="Flowchart: Alternate Process 10">
                <a:extLst>
                  <a:ext uri="{FF2B5EF4-FFF2-40B4-BE49-F238E27FC236}">
                    <a16:creationId xmlns:a16="http://schemas.microsoft.com/office/drawing/2014/main" id="{37B347A7-CBB1-A7DD-4C2E-56555CB1EB08}"/>
                  </a:ext>
                </a:extLst>
              </p:cNvPr>
              <p:cNvSpPr/>
              <p:nvPr/>
            </p:nvSpPr>
            <p:spPr>
              <a:xfrm>
                <a:off x="4668952" y="3024711"/>
                <a:ext cx="2461888" cy="1010166"/>
              </a:xfrm>
              <a:prstGeom prst="flowChartAlternateProcess">
                <a:avLst/>
              </a:prstGeom>
              <a:solidFill>
                <a:srgbClr val="156082"/>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75488">
                  <a:spcAft>
                    <a:spcPts val="600"/>
                  </a:spcAft>
                  <a:defRPr/>
                </a:pPr>
                <a:r>
                  <a:rPr lang="en-US" sz="1248" b="1" kern="1200" dirty="0">
                    <a:solidFill>
                      <a:prstClr val="white"/>
                    </a:solidFill>
                    <a:latin typeface="Aptos" panose="02110004020202020204"/>
                    <a:ea typeface="+mn-ea"/>
                    <a:cs typeface="+mn-cs"/>
                  </a:rPr>
                  <a:t>Phytoplankton</a:t>
                </a:r>
                <a:endParaRPr kumimoji="0" lang="en-US" sz="2400" b="1"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12" name="Flowchart: Alternate Process 11">
                <a:extLst>
                  <a:ext uri="{FF2B5EF4-FFF2-40B4-BE49-F238E27FC236}">
                    <a16:creationId xmlns:a16="http://schemas.microsoft.com/office/drawing/2014/main" id="{ABBE2D94-6C3A-0A26-CA15-8BE55564AA29}"/>
                  </a:ext>
                </a:extLst>
              </p:cNvPr>
              <p:cNvSpPr/>
              <p:nvPr/>
            </p:nvSpPr>
            <p:spPr>
              <a:xfrm>
                <a:off x="6234657" y="1697940"/>
                <a:ext cx="3039001" cy="1006363"/>
              </a:xfrm>
              <a:prstGeom prst="flowChartAlternateProcess">
                <a:avLst/>
              </a:prstGeom>
              <a:solidFill>
                <a:srgbClr val="156082"/>
              </a:solidFill>
              <a:ln w="12700">
                <a:solidFill>
                  <a:schemeClr val="tx1"/>
                </a:solidFill>
              </a:ln>
            </p:spPr>
            <p:style>
              <a:lnRef idx="1">
                <a:schemeClr val="accent2"/>
              </a:lnRef>
              <a:fillRef idx="2">
                <a:schemeClr val="accent2"/>
              </a:fillRef>
              <a:effectRef idx="1">
                <a:schemeClr val="accent2"/>
              </a:effectRef>
              <a:fontRef idx="minor">
                <a:schemeClr val="dk1"/>
              </a:fontRef>
            </p:style>
            <p:txBody>
              <a:bodyPr rtlCol="0" anchor="ctr"/>
              <a:lstStyle/>
              <a:p>
                <a:pPr algn="ctr" defTabSz="475488">
                  <a:spcAft>
                    <a:spcPts val="600"/>
                  </a:spcAft>
                  <a:defRPr/>
                </a:pPr>
                <a:r>
                  <a:rPr lang="en-US" sz="1248" b="1" kern="1200" dirty="0">
                    <a:solidFill>
                      <a:prstClr val="white"/>
                    </a:solidFill>
                    <a:latin typeface="Aptos" panose="02110004020202020204"/>
                    <a:ea typeface="+mn-ea"/>
                    <a:cs typeface="+mn-cs"/>
                  </a:rPr>
                  <a:t>Microzooplankton</a:t>
                </a:r>
                <a:endParaRPr kumimoji="0" lang="en-US" sz="2400" b="1"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13" name="Flowchart: Alternate Process 12">
                <a:extLst>
                  <a:ext uri="{FF2B5EF4-FFF2-40B4-BE49-F238E27FC236}">
                    <a16:creationId xmlns:a16="http://schemas.microsoft.com/office/drawing/2014/main" id="{18D608FD-47BB-505A-5E1D-BA1FB9336115}"/>
                  </a:ext>
                </a:extLst>
              </p:cNvPr>
              <p:cNvSpPr/>
              <p:nvPr/>
            </p:nvSpPr>
            <p:spPr>
              <a:xfrm>
                <a:off x="6263523" y="4182458"/>
                <a:ext cx="3053032" cy="1010164"/>
              </a:xfrm>
              <a:prstGeom prst="flowChartAlternateProcess">
                <a:avLst/>
              </a:prstGeom>
              <a:solidFill>
                <a:srgbClr val="156082"/>
              </a:solidFill>
              <a:ln w="12700">
                <a:solidFill>
                  <a:schemeClr val="tx1"/>
                </a:solidFill>
              </a:ln>
            </p:spPr>
            <p:style>
              <a:lnRef idx="1">
                <a:schemeClr val="accent2"/>
              </a:lnRef>
              <a:fillRef idx="2">
                <a:schemeClr val="accent2"/>
              </a:fillRef>
              <a:effectRef idx="1">
                <a:schemeClr val="accent2"/>
              </a:effectRef>
              <a:fontRef idx="minor">
                <a:schemeClr val="dk1"/>
              </a:fontRef>
            </p:style>
            <p:txBody>
              <a:bodyPr rtlCol="0" anchor="ctr"/>
              <a:lstStyle/>
              <a:p>
                <a:pPr algn="ctr" defTabSz="475488">
                  <a:spcAft>
                    <a:spcPts val="600"/>
                  </a:spcAft>
                  <a:defRPr/>
                </a:pPr>
                <a:r>
                  <a:rPr lang="en-US" sz="1248" b="1" kern="1200" dirty="0">
                    <a:solidFill>
                      <a:prstClr val="white"/>
                    </a:solidFill>
                    <a:latin typeface="Aptos" panose="02110004020202020204"/>
                    <a:ea typeface="+mn-ea"/>
                    <a:cs typeface="+mn-cs"/>
                  </a:rPr>
                  <a:t>Macrozooplankton</a:t>
                </a:r>
                <a:endParaRPr kumimoji="0" lang="en-US" sz="2400" b="1"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14" name="Flowchart: Alternate Process 13">
                <a:extLst>
                  <a:ext uri="{FF2B5EF4-FFF2-40B4-BE49-F238E27FC236}">
                    <a16:creationId xmlns:a16="http://schemas.microsoft.com/office/drawing/2014/main" id="{DB584383-E7C8-38C0-A6C0-EF8B868A4B3B}"/>
                  </a:ext>
                </a:extLst>
              </p:cNvPr>
              <p:cNvSpPr/>
              <p:nvPr/>
            </p:nvSpPr>
            <p:spPr>
              <a:xfrm>
                <a:off x="8460546" y="2950395"/>
                <a:ext cx="2360544" cy="1010166"/>
              </a:xfrm>
              <a:prstGeom prst="flowChartAlternateProcess">
                <a:avLst/>
              </a:prstGeom>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75488">
                  <a:spcAft>
                    <a:spcPts val="600"/>
                  </a:spcAft>
                  <a:defRPr/>
                </a:pPr>
                <a:r>
                  <a:rPr lang="en-US" sz="1248" b="1" kern="1200">
                    <a:solidFill>
                      <a:prstClr val="white"/>
                    </a:solidFill>
                    <a:latin typeface="Aptos" panose="02110004020202020204"/>
                    <a:ea typeface="+mn-ea"/>
                    <a:cs typeface="+mn-cs"/>
                  </a:rPr>
                  <a:t>Planktivorous Fish</a:t>
                </a:r>
                <a:endParaRPr kumimoji="0" lang="en-US" sz="2400" b="1"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5" name="Arrow: Right 14">
                <a:extLst>
                  <a:ext uri="{FF2B5EF4-FFF2-40B4-BE49-F238E27FC236}">
                    <a16:creationId xmlns:a16="http://schemas.microsoft.com/office/drawing/2014/main" id="{D50409B0-CAE9-B696-862A-94FA87CF3B8D}"/>
                  </a:ext>
                </a:extLst>
              </p:cNvPr>
              <p:cNvSpPr/>
              <p:nvPr/>
            </p:nvSpPr>
            <p:spPr>
              <a:xfrm rot="18789229">
                <a:off x="9428510" y="4153631"/>
                <a:ext cx="520934" cy="302806"/>
              </a:xfrm>
              <a:prstGeom prst="rightArrow">
                <a:avLst/>
              </a:prstGeom>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6" name="Arrow: Right 15">
                <a:extLst>
                  <a:ext uri="{FF2B5EF4-FFF2-40B4-BE49-F238E27FC236}">
                    <a16:creationId xmlns:a16="http://schemas.microsoft.com/office/drawing/2014/main" id="{35D4363D-3F0A-F240-6D59-F93AA076229D}"/>
                  </a:ext>
                </a:extLst>
              </p:cNvPr>
              <p:cNvSpPr/>
              <p:nvPr/>
            </p:nvSpPr>
            <p:spPr>
              <a:xfrm rot="2763729">
                <a:off x="9441771" y="2394407"/>
                <a:ext cx="603553" cy="312143"/>
              </a:xfrm>
              <a:prstGeom prst="rightArrow">
                <a:avLst/>
              </a:prstGeom>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7" name="Arrow: Right 16">
                <a:extLst>
                  <a:ext uri="{FF2B5EF4-FFF2-40B4-BE49-F238E27FC236}">
                    <a16:creationId xmlns:a16="http://schemas.microsoft.com/office/drawing/2014/main" id="{1C885F7E-0BC3-35D1-223C-EC6B89C604A5}"/>
                  </a:ext>
                </a:extLst>
              </p:cNvPr>
              <p:cNvSpPr/>
              <p:nvPr/>
            </p:nvSpPr>
            <p:spPr>
              <a:xfrm rot="5400000">
                <a:off x="7222051" y="3229604"/>
                <a:ext cx="1119863" cy="506283"/>
              </a:xfrm>
              <a:prstGeom prst="rightArrow">
                <a:avLst/>
              </a:prstGeom>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grpSp>
        <p:sp>
          <p:nvSpPr>
            <p:cNvPr id="7" name="Flowchart: Alternate Process 6">
              <a:extLst>
                <a:ext uri="{FF2B5EF4-FFF2-40B4-BE49-F238E27FC236}">
                  <a16:creationId xmlns:a16="http://schemas.microsoft.com/office/drawing/2014/main" id="{AAD2745A-3458-1932-1114-8A33CAB216D7}"/>
                </a:ext>
              </a:extLst>
            </p:cNvPr>
            <p:cNvSpPr/>
            <p:nvPr/>
          </p:nvSpPr>
          <p:spPr>
            <a:xfrm>
              <a:off x="21294103" y="17352259"/>
              <a:ext cx="2145442" cy="1077218"/>
            </a:xfrm>
            <a:prstGeom prst="flowChartAlternateProcess">
              <a:avLst/>
            </a:prstGeom>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75488">
                <a:spcAft>
                  <a:spcPts val="600"/>
                </a:spcAft>
                <a:defRPr/>
              </a:pPr>
              <a:r>
                <a:rPr lang="en-US" sz="1248" b="1" kern="1200" dirty="0">
                  <a:solidFill>
                    <a:prstClr val="white"/>
                  </a:solidFill>
                  <a:latin typeface="Aptos" panose="02110004020202020204"/>
                  <a:ea typeface="+mn-ea"/>
                  <a:cs typeface="+mn-cs"/>
                </a:rPr>
                <a:t>Nutrients + Light</a:t>
              </a:r>
              <a:endParaRPr kumimoji="0" lang="en-US" sz="2400" b="1"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8" name="Arrow: Right 7">
              <a:extLst>
                <a:ext uri="{FF2B5EF4-FFF2-40B4-BE49-F238E27FC236}">
                  <a16:creationId xmlns:a16="http://schemas.microsoft.com/office/drawing/2014/main" id="{2B5858FD-90C2-47F9-B8B8-D3B31F1F7DA0}"/>
                </a:ext>
              </a:extLst>
            </p:cNvPr>
            <p:cNvSpPr/>
            <p:nvPr/>
          </p:nvSpPr>
          <p:spPr>
            <a:xfrm rot="2763729">
              <a:off x="24973252" y="18624606"/>
              <a:ext cx="643616" cy="295283"/>
            </a:xfrm>
            <a:prstGeom prst="rightArrow">
              <a:avLst/>
            </a:prstGeom>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9" name="Arrow: Right 8">
              <a:extLst>
                <a:ext uri="{FF2B5EF4-FFF2-40B4-BE49-F238E27FC236}">
                  <a16:creationId xmlns:a16="http://schemas.microsoft.com/office/drawing/2014/main" id="{33A1F1D2-3F07-8748-DA99-597E2428D834}"/>
                </a:ext>
              </a:extLst>
            </p:cNvPr>
            <p:cNvSpPr/>
            <p:nvPr/>
          </p:nvSpPr>
          <p:spPr>
            <a:xfrm rot="18789229">
              <a:off x="24958723" y="16752444"/>
              <a:ext cx="628326" cy="314553"/>
            </a:xfrm>
            <a:prstGeom prst="rightArrow">
              <a:avLst/>
            </a:prstGeom>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0" name="Arrow: Right 9">
              <a:extLst>
                <a:ext uri="{FF2B5EF4-FFF2-40B4-BE49-F238E27FC236}">
                  <a16:creationId xmlns:a16="http://schemas.microsoft.com/office/drawing/2014/main" id="{392DE615-EA8F-3618-F22D-FCEBDEA0FE05}"/>
                </a:ext>
              </a:extLst>
            </p:cNvPr>
            <p:cNvSpPr/>
            <p:nvPr/>
          </p:nvSpPr>
          <p:spPr>
            <a:xfrm>
              <a:off x="23546539" y="17688520"/>
              <a:ext cx="530947" cy="332096"/>
            </a:xfrm>
            <a:prstGeom prst="rightArrow">
              <a:avLst/>
            </a:prstGeom>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grpSp>
      <p:pic>
        <p:nvPicPr>
          <p:cNvPr id="18" name="Picture 2">
            <a:extLst>
              <a:ext uri="{FF2B5EF4-FFF2-40B4-BE49-F238E27FC236}">
                <a16:creationId xmlns:a16="http://schemas.microsoft.com/office/drawing/2014/main" id="{357A8FAC-6049-0013-FB55-C15893F298A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2872" y="6333707"/>
            <a:ext cx="2367213" cy="309729"/>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8">
            <a:extLst>
              <a:ext uri="{FF2B5EF4-FFF2-40B4-BE49-F238E27FC236}">
                <a16:creationId xmlns:a16="http://schemas.microsoft.com/office/drawing/2014/main" id="{38B59FDF-4692-F955-7E14-2E364B9AD52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14830"/>
            <a:ext cx="12192000" cy="458787"/>
          </a:xfrm>
          <a:prstGeom prst="rect">
            <a:avLst/>
          </a:prstGeom>
          <a:noFill/>
          <a:extLst>
            <a:ext uri="{909E8E84-426E-40DD-AFC4-6F175D3DCCD1}">
              <a14:hiddenFill xmlns:a14="http://schemas.microsoft.com/office/drawing/2010/main">
                <a:solidFill>
                  <a:srgbClr val="FFFFFF"/>
                </a:solidFill>
              </a14:hiddenFill>
            </a:ext>
          </a:extLst>
        </p:spPr>
      </p:pic>
      <p:sp>
        <p:nvSpPr>
          <p:cNvPr id="21" name="Slide Number Placeholder 20">
            <a:extLst>
              <a:ext uri="{FF2B5EF4-FFF2-40B4-BE49-F238E27FC236}">
                <a16:creationId xmlns:a16="http://schemas.microsoft.com/office/drawing/2014/main" id="{BE8C6101-453D-2B7B-98E0-E4FBCE0586EB}"/>
              </a:ext>
            </a:extLst>
          </p:cNvPr>
          <p:cNvSpPr>
            <a:spLocks noGrp="1"/>
          </p:cNvSpPr>
          <p:nvPr>
            <p:ph type="sldNum" sz="quarter" idx="12"/>
          </p:nvPr>
        </p:nvSpPr>
        <p:spPr/>
        <p:txBody>
          <a:bodyPr/>
          <a:lstStyle/>
          <a:p>
            <a:fld id="{85BC9242-4102-46B4-9E4E-D156AAE88606}" type="slidenum">
              <a:rPr lang="en-US" smtClean="0">
                <a:solidFill>
                  <a:schemeClr val="bg1"/>
                </a:solidFill>
              </a:rPr>
              <a:t>12</a:t>
            </a:fld>
            <a:endParaRPr lang="en-US">
              <a:solidFill>
                <a:schemeClr val="bg1"/>
              </a:solidFill>
            </a:endParaRPr>
          </a:p>
        </p:txBody>
      </p:sp>
      <p:sp>
        <p:nvSpPr>
          <p:cNvPr id="23" name="Flowchart: Alternate Process 22">
            <a:extLst>
              <a:ext uri="{FF2B5EF4-FFF2-40B4-BE49-F238E27FC236}">
                <a16:creationId xmlns:a16="http://schemas.microsoft.com/office/drawing/2014/main" id="{A1D56FD8-B6A0-B14A-FA65-50E3C888345C}"/>
              </a:ext>
            </a:extLst>
          </p:cNvPr>
          <p:cNvSpPr/>
          <p:nvPr/>
        </p:nvSpPr>
        <p:spPr>
          <a:xfrm>
            <a:off x="5333957" y="4666414"/>
            <a:ext cx="1281538" cy="634697"/>
          </a:xfrm>
          <a:prstGeom prst="flowChartAlternateProcess">
            <a:avLst/>
          </a:prstGeom>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latin typeface="Calibri" panose="020F0502020204030204" pitchFamily="34" charset="0"/>
                <a:ea typeface="Calibri" panose="020F0502020204030204" pitchFamily="34" charset="0"/>
                <a:cs typeface="Calibri" panose="020F0502020204030204" pitchFamily="34" charset="0"/>
              </a:rPr>
              <a:t>Wading Birds, Sportfish, etc.</a:t>
            </a:r>
          </a:p>
        </p:txBody>
      </p:sp>
      <p:sp>
        <p:nvSpPr>
          <p:cNvPr id="24" name="Arrow: Right 23">
            <a:extLst>
              <a:ext uri="{FF2B5EF4-FFF2-40B4-BE49-F238E27FC236}">
                <a16:creationId xmlns:a16="http://schemas.microsoft.com/office/drawing/2014/main" id="{FCDA800D-F095-F3D3-2DF3-0439A8A51DB9}"/>
              </a:ext>
            </a:extLst>
          </p:cNvPr>
          <p:cNvSpPr/>
          <p:nvPr/>
        </p:nvSpPr>
        <p:spPr>
          <a:xfrm>
            <a:off x="4988228" y="4919929"/>
            <a:ext cx="296768" cy="195671"/>
          </a:xfrm>
          <a:prstGeom prst="rightArrow">
            <a:avLst/>
          </a:prstGeom>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Tree>
    <p:extLst>
      <p:ext uri="{BB962C8B-B14F-4D97-AF65-F5344CB8AC3E}">
        <p14:creationId xmlns:p14="http://schemas.microsoft.com/office/powerpoint/2010/main" val="20201097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4276D7-D85F-EF2C-0024-448D6B0FAD1F}"/>
              </a:ext>
            </a:extLst>
          </p:cNvPr>
          <p:cNvSpPr>
            <a:spLocks noGrp="1"/>
          </p:cNvSpPr>
          <p:nvPr>
            <p:ph type="title"/>
          </p:nvPr>
        </p:nvSpPr>
        <p:spPr/>
        <p:txBody>
          <a:bodyPr/>
          <a:lstStyle/>
          <a:p>
            <a:r>
              <a:rPr lang="en-US" b="1" dirty="0">
                <a:latin typeface="Calibri" panose="020F0502020204030204" pitchFamily="34" charset="0"/>
                <a:ea typeface="Calibri" panose="020F0502020204030204" pitchFamily="34" charset="0"/>
                <a:cs typeface="Calibri" panose="020F0502020204030204" pitchFamily="34" charset="0"/>
              </a:rPr>
              <a:t>Thank You!</a:t>
            </a:r>
          </a:p>
        </p:txBody>
      </p:sp>
      <p:sp>
        <p:nvSpPr>
          <p:cNvPr id="3" name="Content Placeholder 2">
            <a:extLst>
              <a:ext uri="{FF2B5EF4-FFF2-40B4-BE49-F238E27FC236}">
                <a16:creationId xmlns:a16="http://schemas.microsoft.com/office/drawing/2014/main" id="{9D333FB1-1B82-B59A-8EE4-66C077A90D79}"/>
              </a:ext>
            </a:extLst>
          </p:cNvPr>
          <p:cNvSpPr>
            <a:spLocks noGrp="1"/>
          </p:cNvSpPr>
          <p:nvPr>
            <p:ph idx="1"/>
          </p:nvPr>
        </p:nvSpPr>
        <p:spPr/>
        <p:txBody>
          <a:bodyPr/>
          <a:lstStyle/>
          <a:p>
            <a:r>
              <a:rPr lang="en-US" dirty="0">
                <a:latin typeface="Calibri" panose="020F0502020204030204" pitchFamily="34" charset="0"/>
                <a:ea typeface="Calibri" panose="020F0502020204030204" pitchFamily="34" charset="0"/>
                <a:cs typeface="Calibri" panose="020F0502020204030204" pitchFamily="34" charset="0"/>
              </a:rPr>
              <a:t>Global Ecology Research Group Lab at the University of Florida</a:t>
            </a:r>
          </a:p>
          <a:p>
            <a:r>
              <a:rPr lang="en-US" dirty="0">
                <a:latin typeface="Calibri" panose="020F0502020204030204" pitchFamily="34" charset="0"/>
                <a:ea typeface="Calibri" panose="020F0502020204030204" pitchFamily="34" charset="0"/>
                <a:cs typeface="Calibri" panose="020F0502020204030204" pitchFamily="34" charset="0"/>
              </a:rPr>
              <a:t>South Florida Water Management District</a:t>
            </a:r>
          </a:p>
          <a:p>
            <a:r>
              <a:rPr lang="en-US" dirty="0">
                <a:latin typeface="Calibri" panose="020F0502020204030204" pitchFamily="34" charset="0"/>
                <a:ea typeface="Calibri" panose="020F0502020204030204" pitchFamily="34" charset="0"/>
                <a:cs typeface="Calibri" panose="020F0502020204030204" pitchFamily="34" charset="0"/>
              </a:rPr>
              <a:t>Florida Chapter of The Wildlife Society</a:t>
            </a:r>
          </a:p>
        </p:txBody>
      </p:sp>
      <p:pic>
        <p:nvPicPr>
          <p:cNvPr id="4" name="Picture 3" descr="A blue and white logo with a map and sun rays&#10;&#10;Description automatically generated">
            <a:extLst>
              <a:ext uri="{FF2B5EF4-FFF2-40B4-BE49-F238E27FC236}">
                <a16:creationId xmlns:a16="http://schemas.microsoft.com/office/drawing/2014/main" id="{F51FC653-F7A5-FC20-87CC-CFA112D9C2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65014" y="2409124"/>
            <a:ext cx="1834372" cy="1834372"/>
          </a:xfrm>
          <a:prstGeom prst="rect">
            <a:avLst/>
          </a:prstGeom>
        </p:spPr>
      </p:pic>
      <p:pic>
        <p:nvPicPr>
          <p:cNvPr id="6" name="Picture 5">
            <a:extLst>
              <a:ext uri="{FF2B5EF4-FFF2-40B4-BE49-F238E27FC236}">
                <a16:creationId xmlns:a16="http://schemas.microsoft.com/office/drawing/2014/main" id="{DB3A48E2-9A88-BEDE-9C59-19AA1F0E401E}"/>
              </a:ext>
            </a:extLst>
          </p:cNvPr>
          <p:cNvPicPr>
            <a:picLocks noChangeAspect="1"/>
          </p:cNvPicPr>
          <p:nvPr/>
        </p:nvPicPr>
        <p:blipFill>
          <a:blip r:embed="rId4"/>
          <a:stretch>
            <a:fillRect/>
          </a:stretch>
        </p:blipFill>
        <p:spPr>
          <a:xfrm>
            <a:off x="3808741" y="5074656"/>
            <a:ext cx="4700500" cy="1562916"/>
          </a:xfrm>
          <a:prstGeom prst="rect">
            <a:avLst/>
          </a:prstGeom>
        </p:spPr>
      </p:pic>
      <p:pic>
        <p:nvPicPr>
          <p:cNvPr id="7" name="Picture 2">
            <a:extLst>
              <a:ext uri="{FF2B5EF4-FFF2-40B4-BE49-F238E27FC236}">
                <a16:creationId xmlns:a16="http://schemas.microsoft.com/office/drawing/2014/main" id="{064F02B2-43F9-BF99-766F-51FBADE6F7E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2872" y="6333707"/>
            <a:ext cx="2367213" cy="30972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8">
            <a:extLst>
              <a:ext uri="{FF2B5EF4-FFF2-40B4-BE49-F238E27FC236}">
                <a16:creationId xmlns:a16="http://schemas.microsoft.com/office/drawing/2014/main" id="{F5191059-0B70-4E7B-F531-75E2280C913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14830"/>
            <a:ext cx="12192000" cy="458787"/>
          </a:xfrm>
          <a:prstGeom prst="rect">
            <a:avLst/>
          </a:prstGeom>
          <a:noFill/>
          <a:extLst>
            <a:ext uri="{909E8E84-426E-40DD-AFC4-6F175D3DCCD1}">
              <a14:hiddenFill xmlns:a14="http://schemas.microsoft.com/office/drawing/2010/main">
                <a:solidFill>
                  <a:srgbClr val="FFFFFF"/>
                </a:solidFill>
              </a14:hiddenFill>
            </a:ext>
          </a:extLst>
        </p:spPr>
      </p:pic>
      <p:sp>
        <p:nvSpPr>
          <p:cNvPr id="10" name="Slide Number Placeholder 9">
            <a:extLst>
              <a:ext uri="{FF2B5EF4-FFF2-40B4-BE49-F238E27FC236}">
                <a16:creationId xmlns:a16="http://schemas.microsoft.com/office/drawing/2014/main" id="{D16075D7-4398-DF09-A20C-295A810C9485}"/>
              </a:ext>
            </a:extLst>
          </p:cNvPr>
          <p:cNvSpPr>
            <a:spLocks noGrp="1"/>
          </p:cNvSpPr>
          <p:nvPr>
            <p:ph type="sldNum" sz="quarter" idx="12"/>
          </p:nvPr>
        </p:nvSpPr>
        <p:spPr/>
        <p:txBody>
          <a:bodyPr/>
          <a:lstStyle/>
          <a:p>
            <a:fld id="{85BC9242-4102-46B4-9E4E-D156AAE88606}" type="slidenum">
              <a:rPr lang="en-US" smtClean="0">
                <a:solidFill>
                  <a:schemeClr val="bg1"/>
                </a:solidFill>
              </a:rPr>
              <a:t>13</a:t>
            </a:fld>
            <a:endParaRPr lang="en-US" dirty="0">
              <a:solidFill>
                <a:schemeClr val="bg1"/>
              </a:solidFill>
            </a:endParaRPr>
          </a:p>
        </p:txBody>
      </p:sp>
      <p:pic>
        <p:nvPicPr>
          <p:cNvPr id="11" name="Picture 10" descr="A picture containing text&#10;&#10;AI-generated content may be incorrect.">
            <a:extLst>
              <a:ext uri="{FF2B5EF4-FFF2-40B4-BE49-F238E27FC236}">
                <a16:creationId xmlns:a16="http://schemas.microsoft.com/office/drawing/2014/main" id="{23990281-BA76-964F-F269-1F4324381C3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0769" y="3572703"/>
            <a:ext cx="2579316" cy="2604260"/>
          </a:xfrm>
          <a:prstGeom prst="rect">
            <a:avLst/>
          </a:prstGeom>
        </p:spPr>
      </p:pic>
      <p:pic>
        <p:nvPicPr>
          <p:cNvPr id="13" name="Picture 12" descr="Text&#10;&#10;AI-generated content may be incorrect.">
            <a:extLst>
              <a:ext uri="{FF2B5EF4-FFF2-40B4-BE49-F238E27FC236}">
                <a16:creationId xmlns:a16="http://schemas.microsoft.com/office/drawing/2014/main" id="{D3C63949-116C-3306-4E65-52E81E47F07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912305" y="4448876"/>
            <a:ext cx="1566823" cy="2140480"/>
          </a:xfrm>
          <a:prstGeom prst="rect">
            <a:avLst/>
          </a:prstGeom>
        </p:spPr>
      </p:pic>
      <p:pic>
        <p:nvPicPr>
          <p:cNvPr id="15" name="Picture 14" descr="Logo, company name&#10;&#10;AI-generated content may be incorrect.">
            <a:extLst>
              <a:ext uri="{FF2B5EF4-FFF2-40B4-BE49-F238E27FC236}">
                <a16:creationId xmlns:a16="http://schemas.microsoft.com/office/drawing/2014/main" id="{429B54AE-1FFC-0D40-3DA2-B8E8234D7E2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254417" y="2409124"/>
            <a:ext cx="2857500" cy="2857500"/>
          </a:xfrm>
          <a:prstGeom prst="rect">
            <a:avLst/>
          </a:prstGeom>
        </p:spPr>
      </p:pic>
    </p:spTree>
    <p:extLst>
      <p:ext uri="{BB962C8B-B14F-4D97-AF65-F5344CB8AC3E}">
        <p14:creationId xmlns:p14="http://schemas.microsoft.com/office/powerpoint/2010/main" val="466506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AA1CB8-56F3-8337-0E29-D4EEB9CDF45E}"/>
              </a:ext>
            </a:extLst>
          </p:cNvPr>
          <p:cNvSpPr>
            <a:spLocks noGrp="1"/>
          </p:cNvSpPr>
          <p:nvPr>
            <p:ph type="title"/>
          </p:nvPr>
        </p:nvSpPr>
        <p:spPr/>
        <p:txBody>
          <a:bodyPr/>
          <a:lstStyle/>
          <a:p>
            <a:r>
              <a:rPr lang="en-US" b="1" dirty="0">
                <a:latin typeface="Calibri" panose="020F0502020204030204" pitchFamily="34" charset="0"/>
                <a:ea typeface="Calibri" panose="020F0502020204030204" pitchFamily="34" charset="0"/>
                <a:cs typeface="Calibri" panose="020F0502020204030204" pitchFamily="34" charset="0"/>
              </a:rPr>
              <a:t>Lake Okeechobee</a:t>
            </a:r>
          </a:p>
        </p:txBody>
      </p:sp>
      <p:sp>
        <p:nvSpPr>
          <p:cNvPr id="3" name="Content Placeholder 2">
            <a:extLst>
              <a:ext uri="{FF2B5EF4-FFF2-40B4-BE49-F238E27FC236}">
                <a16:creationId xmlns:a16="http://schemas.microsoft.com/office/drawing/2014/main" id="{C9AA27EE-A132-08EA-5080-F66F7D62E875}"/>
              </a:ext>
            </a:extLst>
          </p:cNvPr>
          <p:cNvSpPr>
            <a:spLocks noGrp="1"/>
          </p:cNvSpPr>
          <p:nvPr>
            <p:ph idx="1"/>
          </p:nvPr>
        </p:nvSpPr>
        <p:spPr/>
        <p:txBody>
          <a:bodyPr/>
          <a:lstStyle/>
          <a:p>
            <a:r>
              <a:rPr lang="en-US" dirty="0">
                <a:latin typeface="Calibri" panose="020F0502020204030204" pitchFamily="34" charset="0"/>
                <a:ea typeface="Calibri" panose="020F0502020204030204" pitchFamily="34" charset="0"/>
                <a:cs typeface="Calibri" panose="020F0502020204030204" pitchFamily="34" charset="0"/>
              </a:rPr>
              <a:t>Lake Okeechobee is a large, shallow lake that has experienced major anthropogenically-driven changes over the last century. </a:t>
            </a:r>
          </a:p>
          <a:p>
            <a:r>
              <a:rPr lang="en-US" dirty="0">
                <a:latin typeface="Calibri" panose="020F0502020204030204" pitchFamily="34" charset="0"/>
                <a:ea typeface="Calibri" panose="020F0502020204030204" pitchFamily="34" charset="0"/>
                <a:cs typeface="Calibri" panose="020F0502020204030204" pitchFamily="34" charset="0"/>
                <a:sym typeface="Wingdings" panose="05000000000000000000" pitchFamily="2" charset="2"/>
              </a:rPr>
              <a:t>Agriculture  increased levels of nitrogen and phosphorus</a:t>
            </a:r>
          </a:p>
          <a:p>
            <a:pPr lvl="1"/>
            <a:r>
              <a:rPr lang="en-US" dirty="0">
                <a:latin typeface="Calibri" panose="020F0502020204030204" pitchFamily="34" charset="0"/>
                <a:ea typeface="Calibri" panose="020F0502020204030204" pitchFamily="34" charset="0"/>
                <a:cs typeface="Calibri" panose="020F0502020204030204" pitchFamily="34" charset="0"/>
                <a:sym typeface="Wingdings" panose="05000000000000000000" pitchFamily="2" charset="2"/>
              </a:rPr>
              <a:t>Phosphorus-limited system  nitrogen-limited system</a:t>
            </a:r>
          </a:p>
          <a:p>
            <a:pPr lvl="1"/>
            <a:r>
              <a:rPr lang="en-US" dirty="0">
                <a:latin typeface="Calibri" panose="020F0502020204030204" pitchFamily="34" charset="0"/>
                <a:ea typeface="Calibri" panose="020F0502020204030204" pitchFamily="34" charset="0"/>
                <a:cs typeface="Calibri" panose="020F0502020204030204" pitchFamily="34" charset="0"/>
                <a:sym typeface="Wingdings" panose="05000000000000000000" pitchFamily="2" charset="2"/>
              </a:rPr>
              <a:t>Internal loading </a:t>
            </a:r>
          </a:p>
          <a:p>
            <a:pPr lvl="2"/>
            <a:r>
              <a:rPr lang="en-US" dirty="0">
                <a:latin typeface="Calibri" panose="020F0502020204030204" pitchFamily="34" charset="0"/>
                <a:ea typeface="Calibri" panose="020F0502020204030204" pitchFamily="34" charset="0"/>
                <a:cs typeface="Calibri" panose="020F0502020204030204" pitchFamily="34" charset="0"/>
                <a:sym typeface="Wingdings" panose="05000000000000000000" pitchFamily="2" charset="2"/>
              </a:rPr>
              <a:t>Turbidity and light</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Dike </a:t>
            </a:r>
            <a:r>
              <a:rPr kumimoji="0" lang="en-US" sz="2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sym typeface="Wingdings" panose="05000000000000000000" pitchFamily="2" charset="2"/>
              </a:rPr>
              <a:t> limited nutrient export </a:t>
            </a:r>
          </a:p>
          <a:p>
            <a:pPr lvl="2"/>
            <a:endParaRPr lang="en-US" dirty="0">
              <a:latin typeface="Calibri" panose="020F0502020204030204" pitchFamily="34" charset="0"/>
              <a:ea typeface="Calibri" panose="020F0502020204030204" pitchFamily="34" charset="0"/>
              <a:cs typeface="Calibri" panose="020F0502020204030204" pitchFamily="34" charset="0"/>
              <a:sym typeface="Wingdings" panose="05000000000000000000" pitchFamily="2" charset="2"/>
            </a:endParaRPr>
          </a:p>
        </p:txBody>
      </p:sp>
      <p:pic>
        <p:nvPicPr>
          <p:cNvPr id="4" name="Picture 2">
            <a:extLst>
              <a:ext uri="{FF2B5EF4-FFF2-40B4-BE49-F238E27FC236}">
                <a16:creationId xmlns:a16="http://schemas.microsoft.com/office/drawing/2014/main" id="{A7DD691F-94D6-07EB-5EDE-54E7F7A3EC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2872" y="6333707"/>
            <a:ext cx="2367213" cy="30972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8">
            <a:extLst>
              <a:ext uri="{FF2B5EF4-FFF2-40B4-BE49-F238E27FC236}">
                <a16:creationId xmlns:a16="http://schemas.microsoft.com/office/drawing/2014/main" id="{417367D0-1861-D658-40B9-F1E7B9556CB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4830"/>
            <a:ext cx="12192000" cy="45878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Map&#10;&#10;AI-generated content may be incorrect.">
            <a:extLst>
              <a:ext uri="{FF2B5EF4-FFF2-40B4-BE49-F238E27FC236}">
                <a16:creationId xmlns:a16="http://schemas.microsoft.com/office/drawing/2014/main" id="{A5C66B11-8D6A-BEB5-B56E-D00126AAF44F}"/>
              </a:ext>
            </a:extLst>
          </p:cNvPr>
          <p:cNvPicPr>
            <a:picLocks noChangeAspect="1"/>
          </p:cNvPicPr>
          <p:nvPr/>
        </p:nvPicPr>
        <p:blipFill>
          <a:blip r:embed="rId5">
            <a:extLst>
              <a:ext uri="{28A0092B-C50C-407E-A947-70E740481C1C}">
                <a14:useLocalDpi xmlns:a14="http://schemas.microsoft.com/office/drawing/2010/main" val="0"/>
              </a:ext>
            </a:extLst>
          </a:blip>
          <a:srcRect r="32926"/>
          <a:stretch/>
        </p:blipFill>
        <p:spPr>
          <a:xfrm>
            <a:off x="7533449" y="3616229"/>
            <a:ext cx="3820351" cy="2717478"/>
          </a:xfrm>
          <a:prstGeom prst="rect">
            <a:avLst/>
          </a:prstGeom>
          <a:ln w="57150">
            <a:solidFill>
              <a:schemeClr val="accent1"/>
            </a:solidFill>
          </a:ln>
        </p:spPr>
      </p:pic>
      <p:sp>
        <p:nvSpPr>
          <p:cNvPr id="8" name="Slide Number Placeholder 7">
            <a:extLst>
              <a:ext uri="{FF2B5EF4-FFF2-40B4-BE49-F238E27FC236}">
                <a16:creationId xmlns:a16="http://schemas.microsoft.com/office/drawing/2014/main" id="{EA1227B8-AF23-5787-35DE-7EB3A2560C92}"/>
              </a:ext>
            </a:extLst>
          </p:cNvPr>
          <p:cNvSpPr>
            <a:spLocks noGrp="1"/>
          </p:cNvSpPr>
          <p:nvPr>
            <p:ph type="sldNum" sz="quarter" idx="12"/>
          </p:nvPr>
        </p:nvSpPr>
        <p:spPr/>
        <p:txBody>
          <a:bodyPr/>
          <a:lstStyle/>
          <a:p>
            <a:fld id="{85BC9242-4102-46B4-9E4E-D156AAE88606}" type="slidenum">
              <a:rPr lang="en-US" smtClean="0">
                <a:solidFill>
                  <a:schemeClr val="bg1"/>
                </a:solidFill>
              </a:rPr>
              <a:t>2</a:t>
            </a:fld>
            <a:endParaRPr lang="en-US" dirty="0">
              <a:solidFill>
                <a:schemeClr val="bg1"/>
              </a:solidFill>
            </a:endParaRPr>
          </a:p>
        </p:txBody>
      </p:sp>
    </p:spTree>
    <p:extLst>
      <p:ext uri="{BB962C8B-B14F-4D97-AF65-F5344CB8AC3E}">
        <p14:creationId xmlns:p14="http://schemas.microsoft.com/office/powerpoint/2010/main" val="16982431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64A5DBB4-CA48-2CDB-B647-5D941EEF869A}"/>
              </a:ext>
            </a:extLst>
          </p:cNvPr>
          <p:cNvSpPr/>
          <p:nvPr/>
        </p:nvSpPr>
        <p:spPr>
          <a:xfrm>
            <a:off x="9723119" y="698596"/>
            <a:ext cx="2001613" cy="855884"/>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endParaRPr>
          </a:p>
        </p:txBody>
      </p:sp>
      <p:sp>
        <p:nvSpPr>
          <p:cNvPr id="2" name="Title 1">
            <a:extLst>
              <a:ext uri="{FF2B5EF4-FFF2-40B4-BE49-F238E27FC236}">
                <a16:creationId xmlns:a16="http://schemas.microsoft.com/office/drawing/2014/main" id="{52771E21-0189-BF89-7BDA-6CF2456803BF}"/>
              </a:ext>
            </a:extLst>
          </p:cNvPr>
          <p:cNvSpPr>
            <a:spLocks noGrp="1"/>
          </p:cNvSpPr>
          <p:nvPr>
            <p:ph type="title"/>
          </p:nvPr>
        </p:nvSpPr>
        <p:spPr>
          <a:xfrm>
            <a:off x="467267" y="555625"/>
            <a:ext cx="10515600" cy="1325563"/>
          </a:xfrm>
        </p:spPr>
        <p:txBody>
          <a:bodyPr/>
          <a:lstStyle/>
          <a:p>
            <a:r>
              <a:rPr lang="en-US" b="1" dirty="0">
                <a:latin typeface="Calibri" panose="020F0502020204030204" pitchFamily="34" charset="0"/>
                <a:ea typeface="Calibri" panose="020F0502020204030204" pitchFamily="34" charset="0"/>
                <a:cs typeface="Calibri" panose="020F0502020204030204" pitchFamily="34" charset="0"/>
              </a:rPr>
              <a:t>In Theory…</a:t>
            </a:r>
          </a:p>
        </p:txBody>
      </p:sp>
      <p:pic>
        <p:nvPicPr>
          <p:cNvPr id="3" name="Picture 2">
            <a:extLst>
              <a:ext uri="{FF2B5EF4-FFF2-40B4-BE49-F238E27FC236}">
                <a16:creationId xmlns:a16="http://schemas.microsoft.com/office/drawing/2014/main" id="{9F554CB0-28E3-2DF9-77EF-1723937C11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2872" y="6333707"/>
            <a:ext cx="2367213" cy="309729"/>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8">
            <a:extLst>
              <a:ext uri="{FF2B5EF4-FFF2-40B4-BE49-F238E27FC236}">
                <a16:creationId xmlns:a16="http://schemas.microsoft.com/office/drawing/2014/main" id="{C2DA0E9D-44C3-2C7C-D629-33B62714A42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4830"/>
            <a:ext cx="12192000" cy="458787"/>
          </a:xfrm>
          <a:prstGeom prst="rect">
            <a:avLst/>
          </a:prstGeom>
          <a:noFill/>
          <a:extLst>
            <a:ext uri="{909E8E84-426E-40DD-AFC4-6F175D3DCCD1}">
              <a14:hiddenFill xmlns:a14="http://schemas.microsoft.com/office/drawing/2010/main">
                <a:solidFill>
                  <a:srgbClr val="FFFFFF"/>
                </a:solidFill>
              </a14:hiddenFill>
            </a:ext>
          </a:extLst>
        </p:spPr>
      </p:pic>
      <p:sp>
        <p:nvSpPr>
          <p:cNvPr id="22" name="Slide Number Placeholder 21">
            <a:extLst>
              <a:ext uri="{FF2B5EF4-FFF2-40B4-BE49-F238E27FC236}">
                <a16:creationId xmlns:a16="http://schemas.microsoft.com/office/drawing/2014/main" id="{19CF1936-05FF-6E28-BB51-499A6171D001}"/>
              </a:ext>
            </a:extLst>
          </p:cNvPr>
          <p:cNvSpPr>
            <a:spLocks noGrp="1"/>
          </p:cNvSpPr>
          <p:nvPr>
            <p:ph type="sldNum" sz="quarter" idx="12"/>
          </p:nvPr>
        </p:nvSpPr>
        <p:spPr/>
        <p:txBody>
          <a:bodyPr/>
          <a:lstStyle/>
          <a:p>
            <a:fld id="{85BC9242-4102-46B4-9E4E-D156AAE88606}" type="slidenum">
              <a:rPr lang="en-US" smtClean="0">
                <a:solidFill>
                  <a:schemeClr val="bg1"/>
                </a:solidFill>
              </a:rPr>
              <a:t>3</a:t>
            </a:fld>
            <a:endParaRPr lang="en-US">
              <a:solidFill>
                <a:schemeClr val="bg1"/>
              </a:solidFill>
            </a:endParaRPr>
          </a:p>
        </p:txBody>
      </p:sp>
      <p:sp>
        <p:nvSpPr>
          <p:cNvPr id="10" name="Flowchart: Alternate Process 9">
            <a:extLst>
              <a:ext uri="{FF2B5EF4-FFF2-40B4-BE49-F238E27FC236}">
                <a16:creationId xmlns:a16="http://schemas.microsoft.com/office/drawing/2014/main" id="{0EE4492C-5478-0D35-3793-C6078F574DAF}"/>
              </a:ext>
            </a:extLst>
          </p:cNvPr>
          <p:cNvSpPr/>
          <p:nvPr/>
        </p:nvSpPr>
        <p:spPr>
          <a:xfrm>
            <a:off x="3116789" y="3351378"/>
            <a:ext cx="2253302" cy="1077219"/>
          </a:xfrm>
          <a:prstGeom prst="flowChartAlternateProcess">
            <a:avLst/>
          </a:prstGeom>
          <a:solidFill>
            <a:srgbClr val="15608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latin typeface="Calibri" panose="020F0502020204030204" pitchFamily="34" charset="0"/>
                <a:ea typeface="Calibri" panose="020F0502020204030204" pitchFamily="34" charset="0"/>
                <a:cs typeface="Calibri" panose="020F0502020204030204" pitchFamily="34" charset="0"/>
              </a:rPr>
              <a:t>Phytoplankton</a:t>
            </a:r>
          </a:p>
        </p:txBody>
      </p:sp>
      <p:sp>
        <p:nvSpPr>
          <p:cNvPr id="11" name="Flowchart: Alternate Process 10">
            <a:extLst>
              <a:ext uri="{FF2B5EF4-FFF2-40B4-BE49-F238E27FC236}">
                <a16:creationId xmlns:a16="http://schemas.microsoft.com/office/drawing/2014/main" id="{CAE9066F-5946-4867-9F7A-68D8DDD18441}"/>
              </a:ext>
            </a:extLst>
          </p:cNvPr>
          <p:cNvSpPr/>
          <p:nvPr/>
        </p:nvSpPr>
        <p:spPr>
          <a:xfrm>
            <a:off x="4704992" y="2090229"/>
            <a:ext cx="2874857" cy="1073165"/>
          </a:xfrm>
          <a:prstGeom prst="flowChartAlternateProcess">
            <a:avLst/>
          </a:prstGeom>
          <a:solidFill>
            <a:srgbClr val="156082"/>
          </a:solidFill>
          <a:ln>
            <a:solidFill>
              <a:schemeClr val="tx1"/>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400" b="1" dirty="0">
                <a:solidFill>
                  <a:schemeClr val="bg1"/>
                </a:solidFill>
                <a:latin typeface="Calibri" panose="020F0502020204030204" pitchFamily="34" charset="0"/>
                <a:ea typeface="Calibri" panose="020F0502020204030204" pitchFamily="34" charset="0"/>
                <a:cs typeface="Calibri" panose="020F0502020204030204" pitchFamily="34" charset="0"/>
              </a:rPr>
              <a:t>Microzooplankton</a:t>
            </a:r>
          </a:p>
        </p:txBody>
      </p:sp>
      <p:sp>
        <p:nvSpPr>
          <p:cNvPr id="12" name="Flowchart: Alternate Process 11">
            <a:extLst>
              <a:ext uri="{FF2B5EF4-FFF2-40B4-BE49-F238E27FC236}">
                <a16:creationId xmlns:a16="http://schemas.microsoft.com/office/drawing/2014/main" id="{1A82EFD5-2CB7-7EBE-1742-C96C4C37A9D4}"/>
              </a:ext>
            </a:extLst>
          </p:cNvPr>
          <p:cNvSpPr/>
          <p:nvPr/>
        </p:nvSpPr>
        <p:spPr>
          <a:xfrm>
            <a:off x="4752775" y="4723749"/>
            <a:ext cx="2888131" cy="1077218"/>
          </a:xfrm>
          <a:prstGeom prst="flowChartAlternateProcess">
            <a:avLst/>
          </a:prstGeom>
          <a:solidFill>
            <a:srgbClr val="156082"/>
          </a:solidFill>
          <a:ln>
            <a:solidFill>
              <a:schemeClr val="tx1"/>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400" b="1" dirty="0">
                <a:solidFill>
                  <a:schemeClr val="bg1"/>
                </a:solidFill>
                <a:latin typeface="Calibri" panose="020F0502020204030204" pitchFamily="34" charset="0"/>
                <a:ea typeface="Calibri" panose="020F0502020204030204" pitchFamily="34" charset="0"/>
                <a:cs typeface="Calibri" panose="020F0502020204030204" pitchFamily="34" charset="0"/>
              </a:rPr>
              <a:t>Macrozooplankton</a:t>
            </a:r>
          </a:p>
        </p:txBody>
      </p:sp>
      <p:sp>
        <p:nvSpPr>
          <p:cNvPr id="13" name="Flowchart: Alternate Process 12">
            <a:extLst>
              <a:ext uri="{FF2B5EF4-FFF2-40B4-BE49-F238E27FC236}">
                <a16:creationId xmlns:a16="http://schemas.microsoft.com/office/drawing/2014/main" id="{E118C094-0C6A-7A8D-810B-BA22F5CF8A10}"/>
              </a:ext>
            </a:extLst>
          </p:cNvPr>
          <p:cNvSpPr/>
          <p:nvPr/>
        </p:nvSpPr>
        <p:spPr>
          <a:xfrm>
            <a:off x="7046109" y="3351378"/>
            <a:ext cx="2145442" cy="1077219"/>
          </a:xfrm>
          <a:prstGeom prst="flowChartAlternate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latin typeface="Calibri" panose="020F0502020204030204" pitchFamily="34" charset="0"/>
                <a:ea typeface="Calibri" panose="020F0502020204030204" pitchFamily="34" charset="0"/>
                <a:cs typeface="Calibri" panose="020F0502020204030204" pitchFamily="34" charset="0"/>
              </a:rPr>
              <a:t>Planktivorous Fish</a:t>
            </a:r>
          </a:p>
        </p:txBody>
      </p:sp>
      <p:sp>
        <p:nvSpPr>
          <p:cNvPr id="14" name="Arrow: Right 13">
            <a:extLst>
              <a:ext uri="{FF2B5EF4-FFF2-40B4-BE49-F238E27FC236}">
                <a16:creationId xmlns:a16="http://schemas.microsoft.com/office/drawing/2014/main" id="{850FEFBF-FA2A-819A-15F5-319AA7FF88D5}"/>
              </a:ext>
            </a:extLst>
          </p:cNvPr>
          <p:cNvSpPr/>
          <p:nvPr/>
        </p:nvSpPr>
        <p:spPr>
          <a:xfrm rot="18789229">
            <a:off x="7694916" y="4693978"/>
            <a:ext cx="555513" cy="28645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ea typeface="Calibri" panose="020F0502020204030204" pitchFamily="34" charset="0"/>
              <a:cs typeface="Calibri" panose="020F0502020204030204" pitchFamily="34" charset="0"/>
            </a:endParaRPr>
          </a:p>
        </p:txBody>
      </p:sp>
      <p:sp>
        <p:nvSpPr>
          <p:cNvPr id="15" name="Arrow: Right 14">
            <a:extLst>
              <a:ext uri="{FF2B5EF4-FFF2-40B4-BE49-F238E27FC236}">
                <a16:creationId xmlns:a16="http://schemas.microsoft.com/office/drawing/2014/main" id="{76FFE9F2-5CA6-810B-A320-9F985213AC73}"/>
              </a:ext>
            </a:extLst>
          </p:cNvPr>
          <p:cNvSpPr/>
          <p:nvPr/>
        </p:nvSpPr>
        <p:spPr>
          <a:xfrm rot="2763729">
            <a:off x="7702488" y="2818541"/>
            <a:ext cx="643616" cy="29528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Calibri" panose="020F0502020204030204" pitchFamily="34" charset="0"/>
              <a:ea typeface="Calibri" panose="020F0502020204030204" pitchFamily="34" charset="0"/>
              <a:cs typeface="Calibri" panose="020F0502020204030204" pitchFamily="34" charset="0"/>
            </a:endParaRPr>
          </a:p>
        </p:txBody>
      </p:sp>
      <p:sp>
        <p:nvSpPr>
          <p:cNvPr id="16" name="Arrow: Right 15">
            <a:extLst>
              <a:ext uri="{FF2B5EF4-FFF2-40B4-BE49-F238E27FC236}">
                <a16:creationId xmlns:a16="http://schemas.microsoft.com/office/drawing/2014/main" id="{5CFCD361-FE9A-951C-ED0E-D08CAC68A095}"/>
              </a:ext>
            </a:extLst>
          </p:cNvPr>
          <p:cNvSpPr/>
          <p:nvPr/>
        </p:nvSpPr>
        <p:spPr>
          <a:xfrm rot="5400000">
            <a:off x="5549919" y="3757711"/>
            <a:ext cx="1192606" cy="33740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Calibri" panose="020F0502020204030204" pitchFamily="34" charset="0"/>
              <a:ea typeface="Calibri" panose="020F0502020204030204" pitchFamily="34" charset="0"/>
              <a:cs typeface="Calibri" panose="020F0502020204030204" pitchFamily="34" charset="0"/>
            </a:endParaRPr>
          </a:p>
        </p:txBody>
      </p:sp>
      <p:sp>
        <p:nvSpPr>
          <p:cNvPr id="6" name="Flowchart: Alternate Process 5">
            <a:extLst>
              <a:ext uri="{FF2B5EF4-FFF2-40B4-BE49-F238E27FC236}">
                <a16:creationId xmlns:a16="http://schemas.microsoft.com/office/drawing/2014/main" id="{BB8B6B79-F7C0-B5DB-5072-A24F4907AF0B}"/>
              </a:ext>
            </a:extLst>
          </p:cNvPr>
          <p:cNvSpPr/>
          <p:nvPr/>
        </p:nvSpPr>
        <p:spPr>
          <a:xfrm>
            <a:off x="119270" y="3353829"/>
            <a:ext cx="2145442" cy="1077218"/>
          </a:xfrm>
          <a:prstGeom prst="flowChartAlternate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latin typeface="Calibri" panose="020F0502020204030204" pitchFamily="34" charset="0"/>
                <a:ea typeface="Calibri" panose="020F0502020204030204" pitchFamily="34" charset="0"/>
                <a:cs typeface="Calibri" panose="020F0502020204030204" pitchFamily="34" charset="0"/>
              </a:rPr>
              <a:t>Nutrients + Light</a:t>
            </a:r>
          </a:p>
        </p:txBody>
      </p:sp>
      <p:sp>
        <p:nvSpPr>
          <p:cNvPr id="7" name="Arrow: Right 6">
            <a:extLst>
              <a:ext uri="{FF2B5EF4-FFF2-40B4-BE49-F238E27FC236}">
                <a16:creationId xmlns:a16="http://schemas.microsoft.com/office/drawing/2014/main" id="{E2ED1902-2435-43C9-E4DF-3C503D80C56F}"/>
              </a:ext>
            </a:extLst>
          </p:cNvPr>
          <p:cNvSpPr/>
          <p:nvPr/>
        </p:nvSpPr>
        <p:spPr>
          <a:xfrm rot="2763729">
            <a:off x="4064050" y="4780539"/>
            <a:ext cx="643616" cy="29528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Calibri" panose="020F0502020204030204" pitchFamily="34" charset="0"/>
              <a:ea typeface="Calibri" panose="020F0502020204030204" pitchFamily="34" charset="0"/>
              <a:cs typeface="Calibri" panose="020F0502020204030204" pitchFamily="34" charset="0"/>
            </a:endParaRPr>
          </a:p>
        </p:txBody>
      </p:sp>
      <p:sp>
        <p:nvSpPr>
          <p:cNvPr id="8" name="Arrow: Right 7">
            <a:extLst>
              <a:ext uri="{FF2B5EF4-FFF2-40B4-BE49-F238E27FC236}">
                <a16:creationId xmlns:a16="http://schemas.microsoft.com/office/drawing/2014/main" id="{F03B90F5-8062-94C2-D805-090DC6DEA51B}"/>
              </a:ext>
            </a:extLst>
          </p:cNvPr>
          <p:cNvSpPr/>
          <p:nvPr/>
        </p:nvSpPr>
        <p:spPr>
          <a:xfrm rot="18789229">
            <a:off x="4049521" y="2908377"/>
            <a:ext cx="628326" cy="31455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ea typeface="Calibri" panose="020F0502020204030204" pitchFamily="34" charset="0"/>
              <a:cs typeface="Calibri" panose="020F0502020204030204" pitchFamily="34" charset="0"/>
            </a:endParaRPr>
          </a:p>
        </p:txBody>
      </p:sp>
      <p:sp>
        <p:nvSpPr>
          <p:cNvPr id="9" name="Arrow: Right 8">
            <a:extLst>
              <a:ext uri="{FF2B5EF4-FFF2-40B4-BE49-F238E27FC236}">
                <a16:creationId xmlns:a16="http://schemas.microsoft.com/office/drawing/2014/main" id="{B308B3B1-C423-E663-0474-2752AEE338DB}"/>
              </a:ext>
            </a:extLst>
          </p:cNvPr>
          <p:cNvSpPr/>
          <p:nvPr/>
        </p:nvSpPr>
        <p:spPr>
          <a:xfrm>
            <a:off x="2372242" y="3834770"/>
            <a:ext cx="530947" cy="33209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Calibri" panose="020F0502020204030204" pitchFamily="34" charset="0"/>
              <a:ea typeface="Calibri" panose="020F0502020204030204" pitchFamily="34" charset="0"/>
              <a:cs typeface="Calibri" panose="020F0502020204030204" pitchFamily="34" charset="0"/>
            </a:endParaRPr>
          </a:p>
        </p:txBody>
      </p:sp>
      <p:sp>
        <p:nvSpPr>
          <p:cNvPr id="24" name="Arrow: Right 23">
            <a:extLst>
              <a:ext uri="{FF2B5EF4-FFF2-40B4-BE49-F238E27FC236}">
                <a16:creationId xmlns:a16="http://schemas.microsoft.com/office/drawing/2014/main" id="{58109AB5-BF6E-D068-08C3-A4BCC782F780}"/>
              </a:ext>
            </a:extLst>
          </p:cNvPr>
          <p:cNvSpPr/>
          <p:nvPr/>
        </p:nvSpPr>
        <p:spPr>
          <a:xfrm>
            <a:off x="9271687" y="3710852"/>
            <a:ext cx="530947" cy="33209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Calibri" panose="020F0502020204030204" pitchFamily="34" charset="0"/>
              <a:ea typeface="Calibri" panose="020F0502020204030204" pitchFamily="34" charset="0"/>
              <a:cs typeface="Calibri" panose="020F0502020204030204" pitchFamily="34" charset="0"/>
            </a:endParaRPr>
          </a:p>
        </p:txBody>
      </p:sp>
      <p:sp>
        <p:nvSpPr>
          <p:cNvPr id="25" name="Flowchart: Alternate Process 24">
            <a:extLst>
              <a:ext uri="{FF2B5EF4-FFF2-40B4-BE49-F238E27FC236}">
                <a16:creationId xmlns:a16="http://schemas.microsoft.com/office/drawing/2014/main" id="{AECFCCA6-6888-6BE0-5A7F-EB97D817EC9A}"/>
              </a:ext>
            </a:extLst>
          </p:cNvPr>
          <p:cNvSpPr/>
          <p:nvPr/>
        </p:nvSpPr>
        <p:spPr>
          <a:xfrm>
            <a:off x="9850462" y="3353829"/>
            <a:ext cx="2232866" cy="1097110"/>
          </a:xfrm>
          <a:prstGeom prst="flowChartAlternate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latin typeface="Calibri" panose="020F0502020204030204" pitchFamily="34" charset="0"/>
                <a:ea typeface="Calibri" panose="020F0502020204030204" pitchFamily="34" charset="0"/>
                <a:cs typeface="Calibri" panose="020F0502020204030204" pitchFamily="34" charset="0"/>
              </a:rPr>
              <a:t>Wading Birds, Sportfish, etc.</a:t>
            </a:r>
          </a:p>
        </p:txBody>
      </p:sp>
      <p:sp>
        <p:nvSpPr>
          <p:cNvPr id="18" name="Arrow: Right 17">
            <a:extLst>
              <a:ext uri="{FF2B5EF4-FFF2-40B4-BE49-F238E27FC236}">
                <a16:creationId xmlns:a16="http://schemas.microsoft.com/office/drawing/2014/main" id="{8B3D9763-65A6-6A22-EFA4-4A7F48F2990A}"/>
              </a:ext>
            </a:extLst>
          </p:cNvPr>
          <p:cNvSpPr/>
          <p:nvPr/>
        </p:nvSpPr>
        <p:spPr>
          <a:xfrm>
            <a:off x="9850462" y="960488"/>
            <a:ext cx="530947" cy="33209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Calibri" panose="020F0502020204030204" pitchFamily="34" charset="0"/>
              <a:ea typeface="Calibri" panose="020F0502020204030204" pitchFamily="34" charset="0"/>
              <a:cs typeface="Calibri" panose="020F0502020204030204" pitchFamily="34" charset="0"/>
            </a:endParaRPr>
          </a:p>
        </p:txBody>
      </p:sp>
      <p:sp>
        <p:nvSpPr>
          <p:cNvPr id="23" name="TextBox 22">
            <a:extLst>
              <a:ext uri="{FF2B5EF4-FFF2-40B4-BE49-F238E27FC236}">
                <a16:creationId xmlns:a16="http://schemas.microsoft.com/office/drawing/2014/main" id="{91076E42-6933-2437-BB6E-BF89531BF658}"/>
              </a:ext>
            </a:extLst>
          </p:cNvPr>
          <p:cNvSpPr txBox="1"/>
          <p:nvPr/>
        </p:nvSpPr>
        <p:spPr>
          <a:xfrm>
            <a:off x="10508752" y="803372"/>
            <a:ext cx="1350689" cy="646331"/>
          </a:xfrm>
          <a:prstGeom prst="rect">
            <a:avLst/>
          </a:prstGeom>
          <a:noFill/>
        </p:spPr>
        <p:txBody>
          <a:bodyPr wrap="square" rtlCol="0">
            <a:spAutoFit/>
          </a:bodyPr>
          <a:lstStyle/>
          <a:p>
            <a:pPr algn="ctr"/>
            <a:r>
              <a:rPr lang="en-US" dirty="0"/>
              <a:t>Energy Transfer</a:t>
            </a:r>
          </a:p>
        </p:txBody>
      </p:sp>
      <p:sp>
        <p:nvSpPr>
          <p:cNvPr id="27" name="Equals 26">
            <a:extLst>
              <a:ext uri="{FF2B5EF4-FFF2-40B4-BE49-F238E27FC236}">
                <a16:creationId xmlns:a16="http://schemas.microsoft.com/office/drawing/2014/main" id="{07FAE629-508E-6522-E9D6-84651A191573}"/>
              </a:ext>
            </a:extLst>
          </p:cNvPr>
          <p:cNvSpPr/>
          <p:nvPr/>
        </p:nvSpPr>
        <p:spPr>
          <a:xfrm>
            <a:off x="10450853" y="954158"/>
            <a:ext cx="301488" cy="323167"/>
          </a:xfrm>
          <a:prstGeom prst="mathEqual">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0" name="Oval 19">
            <a:extLst>
              <a:ext uri="{FF2B5EF4-FFF2-40B4-BE49-F238E27FC236}">
                <a16:creationId xmlns:a16="http://schemas.microsoft.com/office/drawing/2014/main" id="{92D3F989-B711-45F1-8688-330131F906AA}"/>
              </a:ext>
            </a:extLst>
          </p:cNvPr>
          <p:cNvSpPr/>
          <p:nvPr/>
        </p:nvSpPr>
        <p:spPr>
          <a:xfrm>
            <a:off x="2983325" y="1595642"/>
            <a:ext cx="6385933" cy="4738065"/>
          </a:xfrm>
          <a:prstGeom prst="ellipse">
            <a:avLst/>
          </a:prstGeom>
          <a:noFill/>
          <a:ln w="5715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23410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P spid="15" grpId="0" animBg="1"/>
      <p:bldP spid="16" grpId="0" animBg="1"/>
      <p:bldP spid="7" grpId="0" animBg="1"/>
      <p:bldP spid="8" grpId="0" animBg="1"/>
      <p:bldP spid="9" grpId="0" animBg="1"/>
      <p:bldP spid="24" grpId="0" animBg="1"/>
      <p:bldP spid="20"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1586AF-BE43-9D59-0BAA-15C4DE4FA6CC}"/>
              </a:ext>
            </a:extLst>
          </p:cNvPr>
          <p:cNvSpPr>
            <a:spLocks noGrp="1"/>
          </p:cNvSpPr>
          <p:nvPr>
            <p:ph type="title"/>
          </p:nvPr>
        </p:nvSpPr>
        <p:spPr/>
        <p:txBody>
          <a:bodyPr/>
          <a:lstStyle/>
          <a:p>
            <a:r>
              <a:rPr lang="en-US" b="1" dirty="0">
                <a:latin typeface="Calibri" panose="020F0502020204030204" pitchFamily="34" charset="0"/>
                <a:ea typeface="Calibri" panose="020F0502020204030204" pitchFamily="34" charset="0"/>
                <a:cs typeface="Calibri" panose="020F0502020204030204" pitchFamily="34" charset="0"/>
              </a:rPr>
              <a:t>Plankton</a:t>
            </a:r>
          </a:p>
        </p:txBody>
      </p:sp>
      <p:sp>
        <p:nvSpPr>
          <p:cNvPr id="3" name="Content Placeholder 2">
            <a:extLst>
              <a:ext uri="{FF2B5EF4-FFF2-40B4-BE49-F238E27FC236}">
                <a16:creationId xmlns:a16="http://schemas.microsoft.com/office/drawing/2014/main" id="{06740F1C-E23B-86F6-8800-5902FB1B8F35}"/>
              </a:ext>
            </a:extLst>
          </p:cNvPr>
          <p:cNvSpPr>
            <a:spLocks noGrp="1"/>
          </p:cNvSpPr>
          <p:nvPr>
            <p:ph idx="1"/>
          </p:nvPr>
        </p:nvSpPr>
        <p:spPr>
          <a:xfrm>
            <a:off x="838201" y="1690688"/>
            <a:ext cx="8675914" cy="4351338"/>
          </a:xfrm>
        </p:spPr>
        <p:txBody>
          <a:bodyPr/>
          <a:lstStyle/>
          <a:p>
            <a:r>
              <a:rPr lang="en-US" dirty="0">
                <a:latin typeface="Calibri" panose="020F0502020204030204" pitchFamily="34" charset="0"/>
                <a:ea typeface="Calibri" panose="020F0502020204030204" pitchFamily="34" charset="0"/>
                <a:cs typeface="Calibri" panose="020F0502020204030204" pitchFamily="34" charset="0"/>
              </a:rPr>
              <a:t>Zooplankton and phytoplankton</a:t>
            </a:r>
          </a:p>
          <a:p>
            <a:r>
              <a:rPr lang="en-US" dirty="0">
                <a:latin typeface="Calibri" panose="020F0502020204030204" pitchFamily="34" charset="0"/>
                <a:ea typeface="Calibri" panose="020F0502020204030204" pitchFamily="34" charset="0"/>
                <a:cs typeface="Calibri" panose="020F0502020204030204" pitchFamily="34" charset="0"/>
              </a:rPr>
              <a:t>Phytoplankton are photosynthetic, floating organisms that respond quickly to changes in nutrients and light.</a:t>
            </a:r>
          </a:p>
          <a:p>
            <a:pPr lvl="1"/>
            <a:r>
              <a:rPr lang="en-US" dirty="0">
                <a:latin typeface="Calibri" panose="020F0502020204030204" pitchFamily="34" charset="0"/>
                <a:ea typeface="Calibri" panose="020F0502020204030204" pitchFamily="34" charset="0"/>
                <a:cs typeface="Calibri" panose="020F0502020204030204" pitchFamily="34" charset="0"/>
              </a:rPr>
              <a:t>Base of pelagic trophic web</a:t>
            </a:r>
          </a:p>
          <a:p>
            <a:pPr lvl="1"/>
            <a:r>
              <a:rPr lang="en-US" dirty="0">
                <a:latin typeface="Calibri" panose="020F0502020204030204" pitchFamily="34" charset="0"/>
                <a:ea typeface="Calibri" panose="020F0502020204030204" pitchFamily="34" charset="0"/>
                <a:cs typeface="Calibri" panose="020F0502020204030204" pitchFamily="34" charset="0"/>
              </a:rPr>
              <a:t>Harmful algal blooms</a:t>
            </a:r>
          </a:p>
          <a:p>
            <a:pPr lvl="1"/>
            <a:r>
              <a:rPr lang="en-US" dirty="0">
                <a:latin typeface="Calibri" panose="020F0502020204030204" pitchFamily="34" charset="0"/>
                <a:ea typeface="Calibri" panose="020F0502020204030204" pitchFamily="34" charset="0"/>
                <a:cs typeface="Calibri" panose="020F0502020204030204" pitchFamily="34" charset="0"/>
              </a:rPr>
              <a:t>Chlorophyll-</a:t>
            </a:r>
            <a:r>
              <a:rPr lang="en-US" i="1" dirty="0">
                <a:latin typeface="Calibri" panose="020F0502020204030204" pitchFamily="34" charset="0"/>
                <a:ea typeface="Calibri" panose="020F0502020204030204" pitchFamily="34" charset="0"/>
                <a:cs typeface="Calibri" panose="020F0502020204030204" pitchFamily="34" charset="0"/>
              </a:rPr>
              <a:t>a</a:t>
            </a:r>
          </a:p>
          <a:p>
            <a:r>
              <a:rPr lang="en-US" dirty="0">
                <a:latin typeface="Calibri" panose="020F0502020204030204" pitchFamily="34" charset="0"/>
                <a:ea typeface="Calibri" panose="020F0502020204030204" pitchFamily="34" charset="0"/>
                <a:cs typeface="Calibri" panose="020F0502020204030204" pitchFamily="34" charset="0"/>
              </a:rPr>
              <a:t>Zooplankton are non-photosynthetic organisms that float in the water column</a:t>
            </a:r>
          </a:p>
          <a:p>
            <a:pPr lvl="1"/>
            <a:r>
              <a:rPr lang="en-US" dirty="0">
                <a:latin typeface="Calibri" panose="020F0502020204030204" pitchFamily="34" charset="0"/>
                <a:ea typeface="Calibri" panose="020F0502020204030204" pitchFamily="34" charset="0"/>
                <a:cs typeface="Calibri" panose="020F0502020204030204" pitchFamily="34" charset="0"/>
              </a:rPr>
              <a:t>Filter feeders</a:t>
            </a:r>
          </a:p>
          <a:p>
            <a:pPr lvl="1"/>
            <a:r>
              <a:rPr lang="en-US" dirty="0">
                <a:latin typeface="Calibri" panose="020F0502020204030204" pitchFamily="34" charset="0"/>
                <a:ea typeface="Calibri" panose="020F0502020204030204" pitchFamily="34" charset="0"/>
                <a:cs typeface="Calibri" panose="020F0502020204030204" pitchFamily="34" charset="0"/>
              </a:rPr>
              <a:t>Microzooplankton and macrozooplankton</a:t>
            </a:r>
          </a:p>
        </p:txBody>
      </p:sp>
      <p:pic>
        <p:nvPicPr>
          <p:cNvPr id="4" name="Picture 2">
            <a:extLst>
              <a:ext uri="{FF2B5EF4-FFF2-40B4-BE49-F238E27FC236}">
                <a16:creationId xmlns:a16="http://schemas.microsoft.com/office/drawing/2014/main" id="{E8E5DC5E-A65A-4F74-D93B-FA3529587B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2872" y="6333707"/>
            <a:ext cx="2367213" cy="30972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8">
            <a:extLst>
              <a:ext uri="{FF2B5EF4-FFF2-40B4-BE49-F238E27FC236}">
                <a16:creationId xmlns:a16="http://schemas.microsoft.com/office/drawing/2014/main" id="{7FBF94DA-261B-ADF3-2B89-C2D11A0A2F5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4830"/>
            <a:ext cx="12192000" cy="45878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A close-up of a green cell&#10;&#10;Description automatically generated">
            <a:extLst>
              <a:ext uri="{FF2B5EF4-FFF2-40B4-BE49-F238E27FC236}">
                <a16:creationId xmlns:a16="http://schemas.microsoft.com/office/drawing/2014/main" id="{0625778D-36A6-1D5B-B2F6-9FA0F1B5837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92215" y="697061"/>
            <a:ext cx="2281498" cy="1787620"/>
          </a:xfrm>
          <a:prstGeom prst="rect">
            <a:avLst/>
          </a:prstGeom>
        </p:spPr>
      </p:pic>
      <p:pic>
        <p:nvPicPr>
          <p:cNvPr id="8" name="Picture 7">
            <a:extLst>
              <a:ext uri="{FF2B5EF4-FFF2-40B4-BE49-F238E27FC236}">
                <a16:creationId xmlns:a16="http://schemas.microsoft.com/office/drawing/2014/main" id="{167EF0D1-E734-54DF-2188-314C15AFF8D9}"/>
              </a:ext>
            </a:extLst>
          </p:cNvPr>
          <p:cNvPicPr>
            <a:picLocks noChangeAspect="1"/>
          </p:cNvPicPr>
          <p:nvPr/>
        </p:nvPicPr>
        <p:blipFill>
          <a:blip r:embed="rId6"/>
          <a:stretch>
            <a:fillRect/>
          </a:stretch>
        </p:blipFill>
        <p:spPr>
          <a:xfrm>
            <a:off x="6952552" y="4886670"/>
            <a:ext cx="2378943" cy="1601901"/>
          </a:xfrm>
          <a:prstGeom prst="rect">
            <a:avLst/>
          </a:prstGeom>
        </p:spPr>
      </p:pic>
      <p:pic>
        <p:nvPicPr>
          <p:cNvPr id="10" name="Picture 9">
            <a:extLst>
              <a:ext uri="{FF2B5EF4-FFF2-40B4-BE49-F238E27FC236}">
                <a16:creationId xmlns:a16="http://schemas.microsoft.com/office/drawing/2014/main" id="{DCD8C09B-D2DF-150B-07EF-998FA70DCAF4}"/>
              </a:ext>
            </a:extLst>
          </p:cNvPr>
          <p:cNvPicPr>
            <a:picLocks noChangeAspect="1"/>
          </p:cNvPicPr>
          <p:nvPr/>
        </p:nvPicPr>
        <p:blipFill>
          <a:blip r:embed="rId7"/>
          <a:stretch>
            <a:fillRect/>
          </a:stretch>
        </p:blipFill>
        <p:spPr>
          <a:xfrm>
            <a:off x="10009045" y="2951252"/>
            <a:ext cx="1987012" cy="3062687"/>
          </a:xfrm>
          <a:prstGeom prst="rect">
            <a:avLst/>
          </a:prstGeom>
        </p:spPr>
      </p:pic>
      <p:sp>
        <p:nvSpPr>
          <p:cNvPr id="9" name="Slide Number Placeholder 8">
            <a:extLst>
              <a:ext uri="{FF2B5EF4-FFF2-40B4-BE49-F238E27FC236}">
                <a16:creationId xmlns:a16="http://schemas.microsoft.com/office/drawing/2014/main" id="{5C8F1661-96CD-A90F-4906-628AFBC0D569}"/>
              </a:ext>
            </a:extLst>
          </p:cNvPr>
          <p:cNvSpPr>
            <a:spLocks noGrp="1"/>
          </p:cNvSpPr>
          <p:nvPr>
            <p:ph type="sldNum" sz="quarter" idx="12"/>
          </p:nvPr>
        </p:nvSpPr>
        <p:spPr/>
        <p:txBody>
          <a:bodyPr/>
          <a:lstStyle/>
          <a:p>
            <a:fld id="{85BC9242-4102-46B4-9E4E-D156AAE88606}" type="slidenum">
              <a:rPr lang="en-US" smtClean="0">
                <a:solidFill>
                  <a:schemeClr val="bg1"/>
                </a:solidFill>
              </a:rPr>
              <a:t>4</a:t>
            </a:fld>
            <a:endParaRPr lang="en-US">
              <a:solidFill>
                <a:schemeClr val="bg1"/>
              </a:solidFill>
            </a:endParaRPr>
          </a:p>
        </p:txBody>
      </p:sp>
    </p:spTree>
    <p:extLst>
      <p:ext uri="{BB962C8B-B14F-4D97-AF65-F5344CB8AC3E}">
        <p14:creationId xmlns:p14="http://schemas.microsoft.com/office/powerpoint/2010/main" val="5716082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6A5559-E1B8-7B4E-ABD7-F93EA4207362}"/>
              </a:ext>
            </a:extLst>
          </p:cNvPr>
          <p:cNvSpPr>
            <a:spLocks noGrp="1"/>
          </p:cNvSpPr>
          <p:nvPr>
            <p:ph type="title"/>
          </p:nvPr>
        </p:nvSpPr>
        <p:spPr/>
        <p:txBody>
          <a:bodyPr/>
          <a:lstStyle/>
          <a:p>
            <a:r>
              <a:rPr lang="en-US" b="1" dirty="0">
                <a:latin typeface="Calibri" panose="020F0502020204030204" pitchFamily="34" charset="0"/>
                <a:ea typeface="Calibri" panose="020F0502020204030204" pitchFamily="34" charset="0"/>
                <a:cs typeface="Calibri" panose="020F0502020204030204" pitchFamily="34" charset="0"/>
              </a:rPr>
              <a:t>The Project</a:t>
            </a:r>
          </a:p>
        </p:txBody>
      </p:sp>
      <p:sp>
        <p:nvSpPr>
          <p:cNvPr id="3" name="Content Placeholder 2">
            <a:extLst>
              <a:ext uri="{FF2B5EF4-FFF2-40B4-BE49-F238E27FC236}">
                <a16:creationId xmlns:a16="http://schemas.microsoft.com/office/drawing/2014/main" id="{345F6915-D413-1D49-A1F0-340E2AC1E17F}"/>
              </a:ext>
            </a:extLst>
          </p:cNvPr>
          <p:cNvSpPr>
            <a:spLocks noGrp="1"/>
          </p:cNvSpPr>
          <p:nvPr>
            <p:ph idx="1"/>
          </p:nvPr>
        </p:nvSpPr>
        <p:spPr>
          <a:xfrm>
            <a:off x="477587" y="1583141"/>
            <a:ext cx="7102976" cy="4909734"/>
          </a:xfrm>
        </p:spPr>
        <p:txBody>
          <a:bodyPr>
            <a:normAutofit fontScale="85000" lnSpcReduction="20000"/>
          </a:bodyPr>
          <a:lstStyle/>
          <a:p>
            <a:r>
              <a:rPr lang="en-US" dirty="0">
                <a:latin typeface="Calibri" panose="020F0502020204030204" pitchFamily="34" charset="0"/>
                <a:ea typeface="Calibri" panose="020F0502020204030204" pitchFamily="34" charset="0"/>
                <a:cs typeface="Calibri" panose="020F0502020204030204" pitchFamily="34" charset="0"/>
              </a:rPr>
              <a:t>Routine Plankton Monitoring = long-term plankton monitoring effort initiated by SFWMD in 1994 </a:t>
            </a:r>
          </a:p>
          <a:p>
            <a:r>
              <a:rPr lang="en-US" dirty="0">
                <a:latin typeface="Calibri" panose="020F0502020204030204" pitchFamily="34" charset="0"/>
                <a:ea typeface="Calibri" panose="020F0502020204030204" pitchFamily="34" charset="0"/>
                <a:cs typeface="Calibri" panose="020F0502020204030204" pitchFamily="34" charset="0"/>
              </a:rPr>
              <a:t>Sampling frequency change: Quarterly </a:t>
            </a:r>
            <a:r>
              <a:rPr lang="en-US" dirty="0">
                <a:latin typeface="Calibri" panose="020F0502020204030204" pitchFamily="34" charset="0"/>
                <a:ea typeface="Calibri" panose="020F0502020204030204" pitchFamily="34" charset="0"/>
                <a:cs typeface="Calibri" panose="020F0502020204030204" pitchFamily="34" charset="0"/>
                <a:sym typeface="Wingdings" panose="05000000000000000000" pitchFamily="2" charset="2"/>
              </a:rPr>
              <a:t> Monthly</a:t>
            </a:r>
          </a:p>
          <a:p>
            <a:r>
              <a:rPr lang="en-US" dirty="0">
                <a:latin typeface="Calibri" panose="020F0502020204030204" pitchFamily="34" charset="0"/>
                <a:ea typeface="Calibri" panose="020F0502020204030204" pitchFamily="34" charset="0"/>
                <a:cs typeface="Calibri" panose="020F0502020204030204" pitchFamily="34" charset="0"/>
                <a:sym typeface="Wingdings" panose="05000000000000000000" pitchFamily="2" charset="2"/>
              </a:rPr>
              <a:t>Data Range: January 2023  December 2024</a:t>
            </a:r>
          </a:p>
          <a:p>
            <a:r>
              <a:rPr lang="en-US" dirty="0">
                <a:latin typeface="Calibri" panose="020F0502020204030204" pitchFamily="34" charset="0"/>
                <a:ea typeface="Calibri" panose="020F0502020204030204" pitchFamily="34" charset="0"/>
                <a:cs typeface="Calibri" panose="020F0502020204030204" pitchFamily="34" charset="0"/>
                <a:sym typeface="Wingdings" panose="05000000000000000000" pitchFamily="2" charset="2"/>
              </a:rPr>
              <a:t>Parameters: </a:t>
            </a:r>
          </a:p>
          <a:p>
            <a:pPr lvl="1"/>
            <a:r>
              <a:rPr lang="en-US" dirty="0">
                <a:latin typeface="Calibri" panose="020F0502020204030204" pitchFamily="34" charset="0"/>
                <a:ea typeface="Calibri" panose="020F0502020204030204" pitchFamily="34" charset="0"/>
                <a:cs typeface="Calibri" panose="020F0502020204030204" pitchFamily="34" charset="0"/>
              </a:rPr>
              <a:t>Phytoplankton (Chl-</a:t>
            </a:r>
            <a:r>
              <a:rPr lang="en-US" i="1" dirty="0">
                <a:latin typeface="Calibri" panose="020F0502020204030204" pitchFamily="34" charset="0"/>
                <a:ea typeface="Calibri" panose="020F0502020204030204" pitchFamily="34" charset="0"/>
                <a:cs typeface="Calibri" panose="020F0502020204030204" pitchFamily="34" charset="0"/>
              </a:rPr>
              <a:t>a</a:t>
            </a:r>
            <a:r>
              <a:rPr lang="en-US" dirty="0">
                <a:latin typeface="Calibri" panose="020F0502020204030204" pitchFamily="34" charset="0"/>
                <a:ea typeface="Calibri" panose="020F0502020204030204" pitchFamily="34" charset="0"/>
                <a:cs typeface="Calibri" panose="020F0502020204030204" pitchFamily="34" charset="0"/>
              </a:rPr>
              <a:t>)</a:t>
            </a:r>
          </a:p>
          <a:p>
            <a:pPr lvl="1"/>
            <a:r>
              <a:rPr lang="en-US" dirty="0">
                <a:latin typeface="Calibri" panose="020F0502020204030204" pitchFamily="34" charset="0"/>
                <a:ea typeface="Calibri" panose="020F0502020204030204" pitchFamily="34" charset="0"/>
                <a:cs typeface="Calibri" panose="020F0502020204030204" pitchFamily="34" charset="0"/>
              </a:rPr>
              <a:t>Zooplankton</a:t>
            </a:r>
          </a:p>
          <a:p>
            <a:pPr lvl="2"/>
            <a:r>
              <a:rPr lang="en-US" dirty="0">
                <a:latin typeface="Calibri" panose="020F0502020204030204" pitchFamily="34" charset="0"/>
                <a:ea typeface="Calibri" panose="020F0502020204030204" pitchFamily="34" charset="0"/>
                <a:cs typeface="Calibri" panose="020F0502020204030204" pitchFamily="34" charset="0"/>
              </a:rPr>
              <a:t>Microzooplankton (including nauplii)</a:t>
            </a:r>
          </a:p>
          <a:p>
            <a:pPr lvl="2"/>
            <a:r>
              <a:rPr lang="en-US" dirty="0">
                <a:latin typeface="Calibri" panose="020F0502020204030204" pitchFamily="34" charset="0"/>
                <a:ea typeface="Calibri" panose="020F0502020204030204" pitchFamily="34" charset="0"/>
                <a:cs typeface="Calibri" panose="020F0502020204030204" pitchFamily="34" charset="0"/>
              </a:rPr>
              <a:t>Macrozooplankton</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Water Quality </a:t>
            </a:r>
          </a:p>
          <a:p>
            <a:pPr lvl="2">
              <a:defRPr/>
            </a:pPr>
            <a:r>
              <a:rPr kumimoji="0" lang="en-US"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Temperature, TN, TP, TSS, DO, and more</a:t>
            </a:r>
            <a:endParaRPr lang="en-US" dirty="0">
              <a:latin typeface="Calibri" panose="020F0502020204030204" pitchFamily="34" charset="0"/>
              <a:ea typeface="Calibri" panose="020F0502020204030204" pitchFamily="34" charset="0"/>
              <a:cs typeface="Calibri" panose="020F0502020204030204" pitchFamily="34" charset="0"/>
            </a:endParaRPr>
          </a:p>
          <a:p>
            <a:r>
              <a:rPr lang="en-US" dirty="0">
                <a:latin typeface="Calibri" panose="020F0502020204030204" pitchFamily="34" charset="0"/>
                <a:ea typeface="Calibri" panose="020F0502020204030204" pitchFamily="34" charset="0"/>
                <a:cs typeface="Calibri" panose="020F0502020204030204" pitchFamily="34" charset="0"/>
              </a:rPr>
              <a:t>Sites in four ecological zones</a:t>
            </a:r>
          </a:p>
          <a:p>
            <a:pPr lvl="1"/>
            <a:r>
              <a:rPr lang="en-US" dirty="0">
                <a:latin typeface="Calibri" panose="020F0502020204030204" pitchFamily="34" charset="0"/>
                <a:ea typeface="Calibri" panose="020F0502020204030204" pitchFamily="34" charset="0"/>
                <a:cs typeface="Calibri" panose="020F0502020204030204" pitchFamily="34" charset="0"/>
              </a:rPr>
              <a:t>Northern (L001)</a:t>
            </a:r>
          </a:p>
          <a:p>
            <a:pPr lvl="1"/>
            <a:r>
              <a:rPr lang="en-US" dirty="0">
                <a:latin typeface="Calibri" panose="020F0502020204030204" pitchFamily="34" charset="0"/>
                <a:ea typeface="Calibri" panose="020F0502020204030204" pitchFamily="34" charset="0"/>
                <a:cs typeface="Calibri" panose="020F0502020204030204" pitchFamily="34" charset="0"/>
              </a:rPr>
              <a:t>Western (L005)</a:t>
            </a:r>
          </a:p>
          <a:p>
            <a:pPr lvl="1"/>
            <a:r>
              <a:rPr lang="en-US" dirty="0">
                <a:latin typeface="Calibri" panose="020F0502020204030204" pitchFamily="34" charset="0"/>
                <a:ea typeface="Calibri" panose="020F0502020204030204" pitchFamily="34" charset="0"/>
                <a:cs typeface="Calibri" panose="020F0502020204030204" pitchFamily="34" charset="0"/>
              </a:rPr>
              <a:t>Central (LZ40)</a:t>
            </a:r>
          </a:p>
          <a:p>
            <a:pPr lvl="1"/>
            <a:r>
              <a:rPr lang="en-US" dirty="0">
                <a:latin typeface="Calibri" panose="020F0502020204030204" pitchFamily="34" charset="0"/>
                <a:ea typeface="Calibri" panose="020F0502020204030204" pitchFamily="34" charset="0"/>
                <a:cs typeface="Calibri" panose="020F0502020204030204" pitchFamily="34" charset="0"/>
              </a:rPr>
              <a:t>Nearshore (POLE3S)</a:t>
            </a:r>
          </a:p>
        </p:txBody>
      </p:sp>
      <p:pic>
        <p:nvPicPr>
          <p:cNvPr id="4" name="Picture 3">
            <a:extLst>
              <a:ext uri="{FF2B5EF4-FFF2-40B4-BE49-F238E27FC236}">
                <a16:creationId xmlns:a16="http://schemas.microsoft.com/office/drawing/2014/main" id="{A8BBE33D-0213-69E5-09F5-392ABBDD63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80563" y="1690688"/>
            <a:ext cx="4314825" cy="431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2">
            <a:extLst>
              <a:ext uri="{FF2B5EF4-FFF2-40B4-BE49-F238E27FC236}">
                <a16:creationId xmlns:a16="http://schemas.microsoft.com/office/drawing/2014/main" id="{1E4346B7-C217-9429-01F4-21D25154BC4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2872" y="6333707"/>
            <a:ext cx="2367213" cy="30972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8">
            <a:extLst>
              <a:ext uri="{FF2B5EF4-FFF2-40B4-BE49-F238E27FC236}">
                <a16:creationId xmlns:a16="http://schemas.microsoft.com/office/drawing/2014/main" id="{657F01A9-B4BA-C924-D0D3-2A9BFE9F79E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14830"/>
            <a:ext cx="12192000" cy="458787"/>
          </a:xfrm>
          <a:prstGeom prst="rect">
            <a:avLst/>
          </a:prstGeom>
          <a:noFill/>
          <a:extLst>
            <a:ext uri="{909E8E84-426E-40DD-AFC4-6F175D3DCCD1}">
              <a14:hiddenFill xmlns:a14="http://schemas.microsoft.com/office/drawing/2010/main">
                <a:solidFill>
                  <a:srgbClr val="FFFFFF"/>
                </a:solidFill>
              </a14:hiddenFill>
            </a:ext>
          </a:extLst>
        </p:spPr>
      </p:pic>
      <p:sp>
        <p:nvSpPr>
          <p:cNvPr id="8" name="Slide Number Placeholder 7">
            <a:extLst>
              <a:ext uri="{FF2B5EF4-FFF2-40B4-BE49-F238E27FC236}">
                <a16:creationId xmlns:a16="http://schemas.microsoft.com/office/drawing/2014/main" id="{1943E299-0194-60DE-C022-43B60E61EB51}"/>
              </a:ext>
            </a:extLst>
          </p:cNvPr>
          <p:cNvSpPr>
            <a:spLocks noGrp="1"/>
          </p:cNvSpPr>
          <p:nvPr>
            <p:ph type="sldNum" sz="quarter" idx="12"/>
          </p:nvPr>
        </p:nvSpPr>
        <p:spPr/>
        <p:txBody>
          <a:bodyPr/>
          <a:lstStyle/>
          <a:p>
            <a:fld id="{85BC9242-4102-46B4-9E4E-D156AAE88606}" type="slidenum">
              <a:rPr lang="en-US" smtClean="0">
                <a:solidFill>
                  <a:schemeClr val="bg1"/>
                </a:solidFill>
              </a:rPr>
              <a:t>5</a:t>
            </a:fld>
            <a:endParaRPr lang="en-US">
              <a:solidFill>
                <a:schemeClr val="bg1"/>
              </a:solidFill>
            </a:endParaRPr>
          </a:p>
        </p:txBody>
      </p:sp>
    </p:spTree>
    <p:extLst>
      <p:ext uri="{BB962C8B-B14F-4D97-AF65-F5344CB8AC3E}">
        <p14:creationId xmlns:p14="http://schemas.microsoft.com/office/powerpoint/2010/main" val="1819590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4D12AE-55E4-7AB3-C662-6264AF4A614A}"/>
              </a:ext>
            </a:extLst>
          </p:cNvPr>
          <p:cNvSpPr>
            <a:spLocks noGrp="1"/>
          </p:cNvSpPr>
          <p:nvPr>
            <p:ph type="title"/>
          </p:nvPr>
        </p:nvSpPr>
        <p:spPr/>
        <p:txBody>
          <a:bodyPr/>
          <a:lstStyle/>
          <a:p>
            <a:r>
              <a:rPr lang="en-US" b="1" dirty="0">
                <a:latin typeface="Calibri" panose="020F0502020204030204" pitchFamily="34" charset="0"/>
                <a:ea typeface="Calibri" panose="020F0502020204030204" pitchFamily="34" charset="0"/>
                <a:cs typeface="Calibri" panose="020F0502020204030204" pitchFamily="34" charset="0"/>
              </a:rPr>
              <a:t>Phytoplankton</a:t>
            </a:r>
          </a:p>
        </p:txBody>
      </p:sp>
      <p:sp>
        <p:nvSpPr>
          <p:cNvPr id="3" name="Content Placeholder 2">
            <a:extLst>
              <a:ext uri="{FF2B5EF4-FFF2-40B4-BE49-F238E27FC236}">
                <a16:creationId xmlns:a16="http://schemas.microsoft.com/office/drawing/2014/main" id="{5679C5AE-C164-EFAA-44BF-0058841CB1CF}"/>
              </a:ext>
            </a:extLst>
          </p:cNvPr>
          <p:cNvSpPr>
            <a:spLocks noGrp="1"/>
          </p:cNvSpPr>
          <p:nvPr>
            <p:ph idx="1"/>
          </p:nvPr>
        </p:nvSpPr>
        <p:spPr>
          <a:xfrm>
            <a:off x="838200" y="1542102"/>
            <a:ext cx="7200014" cy="4351338"/>
          </a:xfrm>
        </p:spPr>
        <p:txBody>
          <a:bodyPr/>
          <a:lstStyle/>
          <a:p>
            <a:r>
              <a:rPr lang="en-US" dirty="0">
                <a:latin typeface="Calibri" panose="020F0502020204030204" pitchFamily="34" charset="0"/>
                <a:ea typeface="Calibri" panose="020F0502020204030204" pitchFamily="34" charset="0"/>
                <a:cs typeface="Calibri" panose="020F0502020204030204" pitchFamily="34" charset="0"/>
              </a:rPr>
              <a:t>Recall: Chlorophyll-</a:t>
            </a:r>
            <a:r>
              <a:rPr lang="en-US" i="1" dirty="0">
                <a:latin typeface="Calibri" panose="020F0502020204030204" pitchFamily="34" charset="0"/>
                <a:ea typeface="Calibri" panose="020F0502020204030204" pitchFamily="34" charset="0"/>
                <a:cs typeface="Calibri" panose="020F0502020204030204" pitchFamily="34" charset="0"/>
              </a:rPr>
              <a:t>a</a:t>
            </a:r>
            <a:r>
              <a:rPr lang="en-US" dirty="0">
                <a:latin typeface="Calibri" panose="020F0502020204030204" pitchFamily="34" charset="0"/>
                <a:ea typeface="Calibri" panose="020F0502020204030204" pitchFamily="34" charset="0"/>
                <a:cs typeface="Calibri" panose="020F0502020204030204" pitchFamily="34" charset="0"/>
              </a:rPr>
              <a:t> as proxy for biomass</a:t>
            </a:r>
            <a:endParaRPr lang="en-US" i="1" dirty="0">
              <a:latin typeface="Calibri" panose="020F0502020204030204" pitchFamily="34" charset="0"/>
              <a:ea typeface="Calibri" panose="020F0502020204030204" pitchFamily="34" charset="0"/>
              <a:cs typeface="Calibri" panose="020F0502020204030204" pitchFamily="34" charset="0"/>
            </a:endParaRPr>
          </a:p>
        </p:txBody>
      </p:sp>
      <p:grpSp>
        <p:nvGrpSpPr>
          <p:cNvPr id="4" name="Group 3">
            <a:extLst>
              <a:ext uri="{FF2B5EF4-FFF2-40B4-BE49-F238E27FC236}">
                <a16:creationId xmlns:a16="http://schemas.microsoft.com/office/drawing/2014/main" id="{6AA6FA43-6BEA-DCA5-53C7-2794131C1C53}"/>
              </a:ext>
            </a:extLst>
          </p:cNvPr>
          <p:cNvGrpSpPr/>
          <p:nvPr/>
        </p:nvGrpSpPr>
        <p:grpSpPr>
          <a:xfrm>
            <a:off x="8038214" y="600877"/>
            <a:ext cx="3794902" cy="1430556"/>
            <a:chOff x="20934779" y="15781084"/>
            <a:chExt cx="9212295" cy="4072134"/>
          </a:xfrm>
        </p:grpSpPr>
        <p:grpSp>
          <p:nvGrpSpPr>
            <p:cNvPr id="5" name="Group 4">
              <a:extLst>
                <a:ext uri="{FF2B5EF4-FFF2-40B4-BE49-F238E27FC236}">
                  <a16:creationId xmlns:a16="http://schemas.microsoft.com/office/drawing/2014/main" id="{CA0C25EC-CB34-A9A2-1BF9-AE6392A0C9E8}"/>
                </a:ext>
              </a:extLst>
            </p:cNvPr>
            <p:cNvGrpSpPr/>
            <p:nvPr/>
          </p:nvGrpSpPr>
          <p:grpSpPr>
            <a:xfrm>
              <a:off x="23883228" y="15781084"/>
              <a:ext cx="6263846" cy="4072134"/>
              <a:chOff x="4404928" y="1585376"/>
              <a:chExt cx="6621487" cy="3818656"/>
            </a:xfrm>
          </p:grpSpPr>
          <p:sp>
            <p:nvSpPr>
              <p:cNvPr id="10" name="Flowchart: Alternate Process 9">
                <a:extLst>
                  <a:ext uri="{FF2B5EF4-FFF2-40B4-BE49-F238E27FC236}">
                    <a16:creationId xmlns:a16="http://schemas.microsoft.com/office/drawing/2014/main" id="{345EAD3E-20FD-1BD0-B63E-FE5464747ECB}"/>
                  </a:ext>
                </a:extLst>
              </p:cNvPr>
              <p:cNvSpPr/>
              <p:nvPr/>
            </p:nvSpPr>
            <p:spPr>
              <a:xfrm>
                <a:off x="4404928" y="3006880"/>
                <a:ext cx="2461888" cy="1010165"/>
              </a:xfrm>
              <a:prstGeom prst="flowChartAlternateProcess">
                <a:avLst/>
              </a:prstGeom>
              <a:solidFill>
                <a:srgbClr val="15608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700" b="1" dirty="0">
                    <a:latin typeface="Calibri" panose="020F0502020204030204" pitchFamily="34" charset="0"/>
                    <a:ea typeface="Calibri" panose="020F0502020204030204" pitchFamily="34" charset="0"/>
                    <a:cs typeface="Calibri" panose="020F0502020204030204" pitchFamily="34" charset="0"/>
                  </a:rPr>
                  <a:t>Phytoplankton</a:t>
                </a:r>
              </a:p>
            </p:txBody>
          </p:sp>
          <p:sp>
            <p:nvSpPr>
              <p:cNvPr id="11" name="Flowchart: Alternate Process 10">
                <a:extLst>
                  <a:ext uri="{FF2B5EF4-FFF2-40B4-BE49-F238E27FC236}">
                    <a16:creationId xmlns:a16="http://schemas.microsoft.com/office/drawing/2014/main" id="{BC00735C-7C8D-0CCF-79F7-0DB17CE87B84}"/>
                  </a:ext>
                </a:extLst>
              </p:cNvPr>
              <p:cNvSpPr/>
              <p:nvPr/>
            </p:nvSpPr>
            <p:spPr>
              <a:xfrm>
                <a:off x="6180267" y="1585376"/>
                <a:ext cx="3039000" cy="1006364"/>
              </a:xfrm>
              <a:prstGeom prst="flowChartAlternateProcess">
                <a:avLst/>
              </a:prstGeom>
              <a:solidFill>
                <a:srgbClr val="156082"/>
              </a:solidFill>
              <a:ln>
                <a:solidFill>
                  <a:schemeClr val="tx1"/>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700" b="1" dirty="0">
                    <a:solidFill>
                      <a:schemeClr val="bg1"/>
                    </a:solidFill>
                    <a:latin typeface="Calibri" panose="020F0502020204030204" pitchFamily="34" charset="0"/>
                    <a:ea typeface="Calibri" panose="020F0502020204030204" pitchFamily="34" charset="0"/>
                    <a:cs typeface="Calibri" panose="020F0502020204030204" pitchFamily="34" charset="0"/>
                  </a:rPr>
                  <a:t>Microzooplankton</a:t>
                </a:r>
              </a:p>
            </p:txBody>
          </p:sp>
          <p:sp>
            <p:nvSpPr>
              <p:cNvPr id="12" name="Flowchart: Alternate Process 11">
                <a:extLst>
                  <a:ext uri="{FF2B5EF4-FFF2-40B4-BE49-F238E27FC236}">
                    <a16:creationId xmlns:a16="http://schemas.microsoft.com/office/drawing/2014/main" id="{691536D8-1230-7121-FD1D-9A2FA870846B}"/>
                  </a:ext>
                </a:extLst>
              </p:cNvPr>
              <p:cNvSpPr/>
              <p:nvPr/>
            </p:nvSpPr>
            <p:spPr>
              <a:xfrm>
                <a:off x="6304236" y="4393868"/>
                <a:ext cx="3053032" cy="1010164"/>
              </a:xfrm>
              <a:prstGeom prst="flowChartAlternateProcess">
                <a:avLst/>
              </a:prstGeom>
              <a:solidFill>
                <a:srgbClr val="156082"/>
              </a:solidFill>
              <a:ln>
                <a:solidFill>
                  <a:schemeClr val="tx1"/>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700" b="1" dirty="0">
                    <a:solidFill>
                      <a:schemeClr val="bg1"/>
                    </a:solidFill>
                    <a:latin typeface="Calibri" panose="020F0502020204030204" pitchFamily="34" charset="0"/>
                    <a:ea typeface="Calibri" panose="020F0502020204030204" pitchFamily="34" charset="0"/>
                    <a:cs typeface="Calibri" panose="020F0502020204030204" pitchFamily="34" charset="0"/>
                  </a:rPr>
                  <a:t>Macrozooplankton</a:t>
                </a:r>
              </a:p>
            </p:txBody>
          </p:sp>
          <p:sp>
            <p:nvSpPr>
              <p:cNvPr id="13" name="Flowchart: Alternate Process 12">
                <a:extLst>
                  <a:ext uri="{FF2B5EF4-FFF2-40B4-BE49-F238E27FC236}">
                    <a16:creationId xmlns:a16="http://schemas.microsoft.com/office/drawing/2014/main" id="{9805C615-1475-1FE9-713B-356A9F8ECCC3}"/>
                  </a:ext>
                </a:extLst>
              </p:cNvPr>
              <p:cNvSpPr/>
              <p:nvPr/>
            </p:nvSpPr>
            <p:spPr>
              <a:xfrm>
                <a:off x="8665871" y="2965726"/>
                <a:ext cx="2360544" cy="1010165"/>
              </a:xfrm>
              <a:prstGeom prst="flowChartAlternate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700" b="1" dirty="0">
                    <a:latin typeface="Calibri" panose="020F0502020204030204" pitchFamily="34" charset="0"/>
                    <a:ea typeface="Calibri" panose="020F0502020204030204" pitchFamily="34" charset="0"/>
                    <a:cs typeface="Calibri" panose="020F0502020204030204" pitchFamily="34" charset="0"/>
                  </a:rPr>
                  <a:t>Planktivorous Fish</a:t>
                </a:r>
              </a:p>
            </p:txBody>
          </p:sp>
          <p:sp>
            <p:nvSpPr>
              <p:cNvPr id="14" name="Arrow: Right 13">
                <a:extLst>
                  <a:ext uri="{FF2B5EF4-FFF2-40B4-BE49-F238E27FC236}">
                    <a16:creationId xmlns:a16="http://schemas.microsoft.com/office/drawing/2014/main" id="{4D5D55C6-EE1A-7C7B-9D00-3162E9A56BD2}"/>
                  </a:ext>
                </a:extLst>
              </p:cNvPr>
              <p:cNvSpPr/>
              <p:nvPr/>
            </p:nvSpPr>
            <p:spPr>
              <a:xfrm rot="18789229">
                <a:off x="9428510" y="4153631"/>
                <a:ext cx="520934" cy="30280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500">
                  <a:latin typeface="Calibri" panose="020F0502020204030204" pitchFamily="34" charset="0"/>
                  <a:ea typeface="Calibri" panose="020F0502020204030204" pitchFamily="34" charset="0"/>
                  <a:cs typeface="Calibri" panose="020F0502020204030204" pitchFamily="34" charset="0"/>
                </a:endParaRPr>
              </a:p>
            </p:txBody>
          </p:sp>
          <p:sp>
            <p:nvSpPr>
              <p:cNvPr id="15" name="Arrow: Right 14">
                <a:extLst>
                  <a:ext uri="{FF2B5EF4-FFF2-40B4-BE49-F238E27FC236}">
                    <a16:creationId xmlns:a16="http://schemas.microsoft.com/office/drawing/2014/main" id="{015AA4F8-95A2-A991-38C8-637C2113B97A}"/>
                  </a:ext>
                </a:extLst>
              </p:cNvPr>
              <p:cNvSpPr/>
              <p:nvPr/>
            </p:nvSpPr>
            <p:spPr>
              <a:xfrm rot="2763729">
                <a:off x="9441771" y="2394407"/>
                <a:ext cx="603553" cy="31214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500" dirty="0">
                  <a:latin typeface="Calibri" panose="020F0502020204030204" pitchFamily="34" charset="0"/>
                  <a:ea typeface="Calibri" panose="020F0502020204030204" pitchFamily="34" charset="0"/>
                  <a:cs typeface="Calibri" panose="020F0502020204030204" pitchFamily="34" charset="0"/>
                </a:endParaRPr>
              </a:p>
            </p:txBody>
          </p:sp>
          <p:sp>
            <p:nvSpPr>
              <p:cNvPr id="16" name="Arrow: Right 15">
                <a:extLst>
                  <a:ext uri="{FF2B5EF4-FFF2-40B4-BE49-F238E27FC236}">
                    <a16:creationId xmlns:a16="http://schemas.microsoft.com/office/drawing/2014/main" id="{F97A9ACD-D97E-2F3E-D1EC-3F4B612DCDD0}"/>
                  </a:ext>
                </a:extLst>
              </p:cNvPr>
              <p:cNvSpPr/>
              <p:nvPr/>
            </p:nvSpPr>
            <p:spPr>
              <a:xfrm rot="5400000">
                <a:off x="7011309" y="3379583"/>
                <a:ext cx="1434435" cy="35666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500">
                  <a:latin typeface="Calibri" panose="020F0502020204030204" pitchFamily="34" charset="0"/>
                  <a:ea typeface="Calibri" panose="020F0502020204030204" pitchFamily="34" charset="0"/>
                  <a:cs typeface="Calibri" panose="020F0502020204030204" pitchFamily="34" charset="0"/>
                </a:endParaRPr>
              </a:p>
            </p:txBody>
          </p:sp>
        </p:grpSp>
        <p:sp>
          <p:nvSpPr>
            <p:cNvPr id="6" name="Flowchart: Alternate Process 5">
              <a:extLst>
                <a:ext uri="{FF2B5EF4-FFF2-40B4-BE49-F238E27FC236}">
                  <a16:creationId xmlns:a16="http://schemas.microsoft.com/office/drawing/2014/main" id="{AE06F67D-0F12-C5DD-8632-D93758BE9D41}"/>
                </a:ext>
              </a:extLst>
            </p:cNvPr>
            <p:cNvSpPr/>
            <p:nvPr/>
          </p:nvSpPr>
          <p:spPr>
            <a:xfrm>
              <a:off x="20934779" y="17283235"/>
              <a:ext cx="2145442" cy="1077218"/>
            </a:xfrm>
            <a:prstGeom prst="flowChartAlternate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700" b="1" dirty="0">
                  <a:latin typeface="Calibri" panose="020F0502020204030204" pitchFamily="34" charset="0"/>
                  <a:ea typeface="Calibri" panose="020F0502020204030204" pitchFamily="34" charset="0"/>
                  <a:cs typeface="Calibri" panose="020F0502020204030204" pitchFamily="34" charset="0"/>
                </a:rPr>
                <a:t>Nutrients + Light</a:t>
              </a:r>
            </a:p>
          </p:txBody>
        </p:sp>
        <p:sp>
          <p:nvSpPr>
            <p:cNvPr id="7" name="Arrow: Right 6">
              <a:extLst>
                <a:ext uri="{FF2B5EF4-FFF2-40B4-BE49-F238E27FC236}">
                  <a16:creationId xmlns:a16="http://schemas.microsoft.com/office/drawing/2014/main" id="{DAA1B736-84B6-789C-53B9-2BF9ABFAFB9D}"/>
                </a:ext>
              </a:extLst>
            </p:cNvPr>
            <p:cNvSpPr/>
            <p:nvPr/>
          </p:nvSpPr>
          <p:spPr>
            <a:xfrm rot="2763729">
              <a:off x="24973252" y="18624606"/>
              <a:ext cx="643616" cy="29528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500" dirty="0">
                <a:latin typeface="Calibri" panose="020F0502020204030204" pitchFamily="34" charset="0"/>
                <a:ea typeface="Calibri" panose="020F0502020204030204" pitchFamily="34" charset="0"/>
                <a:cs typeface="Calibri" panose="020F0502020204030204" pitchFamily="34" charset="0"/>
              </a:endParaRPr>
            </a:p>
          </p:txBody>
        </p:sp>
        <p:sp>
          <p:nvSpPr>
            <p:cNvPr id="8" name="Arrow: Right 7">
              <a:extLst>
                <a:ext uri="{FF2B5EF4-FFF2-40B4-BE49-F238E27FC236}">
                  <a16:creationId xmlns:a16="http://schemas.microsoft.com/office/drawing/2014/main" id="{0FF44229-FFBA-7F65-F072-BCFA12FED848}"/>
                </a:ext>
              </a:extLst>
            </p:cNvPr>
            <p:cNvSpPr/>
            <p:nvPr/>
          </p:nvSpPr>
          <p:spPr>
            <a:xfrm rot="18789229">
              <a:off x="24958723" y="16752444"/>
              <a:ext cx="628326" cy="31455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500">
                <a:latin typeface="Calibri" panose="020F0502020204030204" pitchFamily="34" charset="0"/>
                <a:ea typeface="Calibri" panose="020F0502020204030204" pitchFamily="34" charset="0"/>
                <a:cs typeface="Calibri" panose="020F0502020204030204" pitchFamily="34" charset="0"/>
              </a:endParaRPr>
            </a:p>
          </p:txBody>
        </p:sp>
        <p:sp>
          <p:nvSpPr>
            <p:cNvPr id="9" name="Arrow: Right 8">
              <a:extLst>
                <a:ext uri="{FF2B5EF4-FFF2-40B4-BE49-F238E27FC236}">
                  <a16:creationId xmlns:a16="http://schemas.microsoft.com/office/drawing/2014/main" id="{788AE9EA-C8AD-C0FA-F405-6E1B64D39CAD}"/>
                </a:ext>
              </a:extLst>
            </p:cNvPr>
            <p:cNvSpPr/>
            <p:nvPr/>
          </p:nvSpPr>
          <p:spPr>
            <a:xfrm>
              <a:off x="23164102" y="17651103"/>
              <a:ext cx="530947" cy="33209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500" dirty="0">
                <a:latin typeface="Calibri" panose="020F0502020204030204" pitchFamily="34" charset="0"/>
                <a:ea typeface="Calibri" panose="020F0502020204030204" pitchFamily="34" charset="0"/>
                <a:cs typeface="Calibri" panose="020F0502020204030204" pitchFamily="34" charset="0"/>
              </a:endParaRPr>
            </a:p>
          </p:txBody>
        </p:sp>
      </p:grpSp>
      <p:sp>
        <p:nvSpPr>
          <p:cNvPr id="17" name="Oval 16">
            <a:extLst>
              <a:ext uri="{FF2B5EF4-FFF2-40B4-BE49-F238E27FC236}">
                <a16:creationId xmlns:a16="http://schemas.microsoft.com/office/drawing/2014/main" id="{DC54D709-0E87-E2D1-DD86-4A0F3EE09EAA}"/>
              </a:ext>
            </a:extLst>
          </p:cNvPr>
          <p:cNvSpPr/>
          <p:nvPr/>
        </p:nvSpPr>
        <p:spPr>
          <a:xfrm>
            <a:off x="9127008" y="1002812"/>
            <a:ext cx="1191467" cy="667572"/>
          </a:xfrm>
          <a:prstGeom prst="ellipse">
            <a:avLst/>
          </a:prstGeom>
          <a:noFill/>
          <a:ln w="381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2">
            <a:extLst>
              <a:ext uri="{FF2B5EF4-FFF2-40B4-BE49-F238E27FC236}">
                <a16:creationId xmlns:a16="http://schemas.microsoft.com/office/drawing/2014/main" id="{D1D00C63-20FB-505B-8A89-66E24CF67C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2872" y="6333707"/>
            <a:ext cx="2367213" cy="30972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8">
            <a:extLst>
              <a:ext uri="{FF2B5EF4-FFF2-40B4-BE49-F238E27FC236}">
                <a16:creationId xmlns:a16="http://schemas.microsoft.com/office/drawing/2014/main" id="{710DB315-4750-018B-1B7C-01FB67EE3E6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4830"/>
            <a:ext cx="12192000" cy="458787"/>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1" name="Chart 20">
            <a:extLst>
              <a:ext uri="{FF2B5EF4-FFF2-40B4-BE49-F238E27FC236}">
                <a16:creationId xmlns:a16="http://schemas.microsoft.com/office/drawing/2014/main" id="{09D359ED-D198-76A9-A534-C637B9E5A2E3}"/>
              </a:ext>
            </a:extLst>
          </p:cNvPr>
          <p:cNvGraphicFramePr>
            <a:graphicFrameLocks/>
          </p:cNvGraphicFramePr>
          <p:nvPr>
            <p:extLst>
              <p:ext uri="{D42A27DB-BD31-4B8C-83A1-F6EECF244321}">
                <p14:modId xmlns:p14="http://schemas.microsoft.com/office/powerpoint/2010/main" val="52589646"/>
              </p:ext>
            </p:extLst>
          </p:nvPr>
        </p:nvGraphicFramePr>
        <p:xfrm>
          <a:off x="1232806" y="2229239"/>
          <a:ext cx="10120993" cy="4351337"/>
        </p:xfrm>
        <a:graphic>
          <a:graphicData uri="http://schemas.openxmlformats.org/drawingml/2006/chart">
            <c:chart xmlns:c="http://schemas.openxmlformats.org/drawingml/2006/chart" xmlns:r="http://schemas.openxmlformats.org/officeDocument/2006/relationships" r:id="rId5"/>
          </a:graphicData>
        </a:graphic>
      </p:graphicFrame>
      <p:sp>
        <p:nvSpPr>
          <p:cNvPr id="22" name="Slide Number Placeholder 21">
            <a:extLst>
              <a:ext uri="{FF2B5EF4-FFF2-40B4-BE49-F238E27FC236}">
                <a16:creationId xmlns:a16="http://schemas.microsoft.com/office/drawing/2014/main" id="{D00D0158-E842-11AE-736C-F39BE896C10D}"/>
              </a:ext>
            </a:extLst>
          </p:cNvPr>
          <p:cNvSpPr>
            <a:spLocks noGrp="1"/>
          </p:cNvSpPr>
          <p:nvPr>
            <p:ph type="sldNum" sz="quarter" idx="12"/>
          </p:nvPr>
        </p:nvSpPr>
        <p:spPr/>
        <p:txBody>
          <a:bodyPr/>
          <a:lstStyle/>
          <a:p>
            <a:fld id="{85BC9242-4102-46B4-9E4E-D156AAE88606}" type="slidenum">
              <a:rPr lang="en-US" smtClean="0">
                <a:solidFill>
                  <a:schemeClr val="bg1"/>
                </a:solidFill>
              </a:rPr>
              <a:t>6</a:t>
            </a:fld>
            <a:endParaRPr lang="en-US">
              <a:solidFill>
                <a:schemeClr val="bg1"/>
              </a:solidFill>
            </a:endParaRPr>
          </a:p>
        </p:txBody>
      </p:sp>
    </p:spTree>
    <p:extLst>
      <p:ext uri="{BB962C8B-B14F-4D97-AF65-F5344CB8AC3E}">
        <p14:creationId xmlns:p14="http://schemas.microsoft.com/office/powerpoint/2010/main" val="3166146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DDB65F-7186-F421-8DD7-8FDFE5A280EE}"/>
              </a:ext>
            </a:extLst>
          </p:cNvPr>
          <p:cNvSpPr>
            <a:spLocks noGrp="1"/>
          </p:cNvSpPr>
          <p:nvPr>
            <p:ph type="title"/>
          </p:nvPr>
        </p:nvSpPr>
        <p:spPr/>
        <p:txBody>
          <a:bodyPr/>
          <a:lstStyle/>
          <a:p>
            <a:r>
              <a:rPr lang="en-US" b="1" dirty="0">
                <a:latin typeface="Calibri" panose="020F0502020204030204" pitchFamily="34" charset="0"/>
                <a:ea typeface="Calibri" panose="020F0502020204030204" pitchFamily="34" charset="0"/>
                <a:cs typeface="Calibri" panose="020F0502020204030204" pitchFamily="34" charset="0"/>
              </a:rPr>
              <a:t>Microzooplankton</a:t>
            </a:r>
          </a:p>
        </p:txBody>
      </p:sp>
      <p:sp>
        <p:nvSpPr>
          <p:cNvPr id="3" name="Content Placeholder 2">
            <a:extLst>
              <a:ext uri="{FF2B5EF4-FFF2-40B4-BE49-F238E27FC236}">
                <a16:creationId xmlns:a16="http://schemas.microsoft.com/office/drawing/2014/main" id="{3A494599-E331-EC7E-91BC-E65736F030B1}"/>
              </a:ext>
            </a:extLst>
          </p:cNvPr>
          <p:cNvSpPr>
            <a:spLocks noGrp="1"/>
          </p:cNvSpPr>
          <p:nvPr>
            <p:ph idx="1"/>
          </p:nvPr>
        </p:nvSpPr>
        <p:spPr>
          <a:xfrm>
            <a:off x="817596" y="1500995"/>
            <a:ext cx="10515600" cy="4351338"/>
          </a:xfrm>
        </p:spPr>
        <p:txBody>
          <a:bodyPr/>
          <a:lstStyle/>
          <a:p>
            <a:r>
              <a:rPr lang="en-US" dirty="0">
                <a:latin typeface="Calibri" panose="020F0502020204030204" pitchFamily="34" charset="0"/>
                <a:ea typeface="Calibri" panose="020F0502020204030204" pitchFamily="34" charset="0"/>
                <a:cs typeface="Calibri" panose="020F0502020204030204" pitchFamily="34" charset="0"/>
              </a:rPr>
              <a:t>Rotifers &amp; Nauplii</a:t>
            </a:r>
          </a:p>
        </p:txBody>
      </p:sp>
      <p:pic>
        <p:nvPicPr>
          <p:cNvPr id="5" name="Picture 2">
            <a:extLst>
              <a:ext uri="{FF2B5EF4-FFF2-40B4-BE49-F238E27FC236}">
                <a16:creationId xmlns:a16="http://schemas.microsoft.com/office/drawing/2014/main" id="{758FD0F1-2BA7-9C70-6B08-17B392AFCD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2872" y="6333707"/>
            <a:ext cx="2367213" cy="309729"/>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5D27E5BB-8940-5554-787D-F25FC17A3FEB}"/>
              </a:ext>
            </a:extLst>
          </p:cNvPr>
          <p:cNvGrpSpPr/>
          <p:nvPr/>
        </p:nvGrpSpPr>
        <p:grpSpPr>
          <a:xfrm>
            <a:off x="8038214" y="600877"/>
            <a:ext cx="3794902" cy="1430556"/>
            <a:chOff x="20934779" y="15781084"/>
            <a:chExt cx="9212295" cy="4072134"/>
          </a:xfrm>
        </p:grpSpPr>
        <p:grpSp>
          <p:nvGrpSpPr>
            <p:cNvPr id="7" name="Group 6">
              <a:extLst>
                <a:ext uri="{FF2B5EF4-FFF2-40B4-BE49-F238E27FC236}">
                  <a16:creationId xmlns:a16="http://schemas.microsoft.com/office/drawing/2014/main" id="{144C2412-A84B-635B-22BB-7B8D1A547909}"/>
                </a:ext>
              </a:extLst>
            </p:cNvPr>
            <p:cNvGrpSpPr/>
            <p:nvPr/>
          </p:nvGrpSpPr>
          <p:grpSpPr>
            <a:xfrm>
              <a:off x="23883228" y="15781084"/>
              <a:ext cx="6263846" cy="4072134"/>
              <a:chOff x="4404928" y="1585376"/>
              <a:chExt cx="6621487" cy="3818656"/>
            </a:xfrm>
          </p:grpSpPr>
          <p:sp>
            <p:nvSpPr>
              <p:cNvPr id="12" name="Flowchart: Alternate Process 11">
                <a:extLst>
                  <a:ext uri="{FF2B5EF4-FFF2-40B4-BE49-F238E27FC236}">
                    <a16:creationId xmlns:a16="http://schemas.microsoft.com/office/drawing/2014/main" id="{7F52EE74-6185-4F4E-B06F-3D8F7E750577}"/>
                  </a:ext>
                </a:extLst>
              </p:cNvPr>
              <p:cNvSpPr/>
              <p:nvPr/>
            </p:nvSpPr>
            <p:spPr>
              <a:xfrm>
                <a:off x="4404928" y="3006880"/>
                <a:ext cx="2461888" cy="1010165"/>
              </a:xfrm>
              <a:prstGeom prst="flowChartAlternateProcess">
                <a:avLst/>
              </a:prstGeom>
              <a:solidFill>
                <a:srgbClr val="15608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700" b="1" dirty="0">
                    <a:latin typeface="Calibri" panose="020F0502020204030204" pitchFamily="34" charset="0"/>
                    <a:ea typeface="Calibri" panose="020F0502020204030204" pitchFamily="34" charset="0"/>
                    <a:cs typeface="Calibri" panose="020F0502020204030204" pitchFamily="34" charset="0"/>
                  </a:rPr>
                  <a:t>Phytoplankton</a:t>
                </a:r>
              </a:p>
            </p:txBody>
          </p:sp>
          <p:sp>
            <p:nvSpPr>
              <p:cNvPr id="13" name="Flowchart: Alternate Process 12">
                <a:extLst>
                  <a:ext uri="{FF2B5EF4-FFF2-40B4-BE49-F238E27FC236}">
                    <a16:creationId xmlns:a16="http://schemas.microsoft.com/office/drawing/2014/main" id="{66C3D010-D87C-7805-596F-B6B9C18AF5F5}"/>
                  </a:ext>
                </a:extLst>
              </p:cNvPr>
              <p:cNvSpPr/>
              <p:nvPr/>
            </p:nvSpPr>
            <p:spPr>
              <a:xfrm>
                <a:off x="6180267" y="1585376"/>
                <a:ext cx="3039000" cy="1006364"/>
              </a:xfrm>
              <a:prstGeom prst="flowChartAlternateProcess">
                <a:avLst/>
              </a:prstGeom>
              <a:solidFill>
                <a:srgbClr val="156082"/>
              </a:solidFill>
              <a:ln>
                <a:solidFill>
                  <a:schemeClr val="tx1"/>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700" b="1" dirty="0">
                    <a:solidFill>
                      <a:schemeClr val="bg1"/>
                    </a:solidFill>
                    <a:latin typeface="Calibri" panose="020F0502020204030204" pitchFamily="34" charset="0"/>
                    <a:ea typeface="Calibri" panose="020F0502020204030204" pitchFamily="34" charset="0"/>
                    <a:cs typeface="Calibri" panose="020F0502020204030204" pitchFamily="34" charset="0"/>
                  </a:rPr>
                  <a:t>Microzooplankton</a:t>
                </a:r>
              </a:p>
            </p:txBody>
          </p:sp>
          <p:sp>
            <p:nvSpPr>
              <p:cNvPr id="14" name="Flowchart: Alternate Process 13">
                <a:extLst>
                  <a:ext uri="{FF2B5EF4-FFF2-40B4-BE49-F238E27FC236}">
                    <a16:creationId xmlns:a16="http://schemas.microsoft.com/office/drawing/2014/main" id="{3060FC1A-937F-EA25-395C-ECFDC4C57649}"/>
                  </a:ext>
                </a:extLst>
              </p:cNvPr>
              <p:cNvSpPr/>
              <p:nvPr/>
            </p:nvSpPr>
            <p:spPr>
              <a:xfrm>
                <a:off x="6304236" y="4393868"/>
                <a:ext cx="3053032" cy="1010164"/>
              </a:xfrm>
              <a:prstGeom prst="flowChartAlternateProcess">
                <a:avLst/>
              </a:prstGeom>
              <a:solidFill>
                <a:srgbClr val="156082"/>
              </a:solidFill>
              <a:ln>
                <a:solidFill>
                  <a:schemeClr val="tx1"/>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700" b="1" dirty="0">
                    <a:solidFill>
                      <a:schemeClr val="bg1"/>
                    </a:solidFill>
                    <a:latin typeface="Calibri" panose="020F0502020204030204" pitchFamily="34" charset="0"/>
                    <a:ea typeface="Calibri" panose="020F0502020204030204" pitchFamily="34" charset="0"/>
                    <a:cs typeface="Calibri" panose="020F0502020204030204" pitchFamily="34" charset="0"/>
                  </a:rPr>
                  <a:t>Macrozooplankton</a:t>
                </a:r>
              </a:p>
            </p:txBody>
          </p:sp>
          <p:sp>
            <p:nvSpPr>
              <p:cNvPr id="15" name="Flowchart: Alternate Process 14">
                <a:extLst>
                  <a:ext uri="{FF2B5EF4-FFF2-40B4-BE49-F238E27FC236}">
                    <a16:creationId xmlns:a16="http://schemas.microsoft.com/office/drawing/2014/main" id="{C6F97877-9C94-6AC2-4C01-2A6CC83D2134}"/>
                  </a:ext>
                </a:extLst>
              </p:cNvPr>
              <p:cNvSpPr/>
              <p:nvPr/>
            </p:nvSpPr>
            <p:spPr>
              <a:xfrm>
                <a:off x="8665871" y="2965726"/>
                <a:ext cx="2360544" cy="1010165"/>
              </a:xfrm>
              <a:prstGeom prst="flowChartAlternate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700" b="1" dirty="0">
                    <a:latin typeface="Calibri" panose="020F0502020204030204" pitchFamily="34" charset="0"/>
                    <a:ea typeface="Calibri" panose="020F0502020204030204" pitchFamily="34" charset="0"/>
                    <a:cs typeface="Calibri" panose="020F0502020204030204" pitchFamily="34" charset="0"/>
                  </a:rPr>
                  <a:t>Planktivorous Fish</a:t>
                </a:r>
              </a:p>
            </p:txBody>
          </p:sp>
          <p:sp>
            <p:nvSpPr>
              <p:cNvPr id="16" name="Arrow: Right 15">
                <a:extLst>
                  <a:ext uri="{FF2B5EF4-FFF2-40B4-BE49-F238E27FC236}">
                    <a16:creationId xmlns:a16="http://schemas.microsoft.com/office/drawing/2014/main" id="{B8DE9A5C-7E1E-8859-14AA-09A53381421A}"/>
                  </a:ext>
                </a:extLst>
              </p:cNvPr>
              <p:cNvSpPr/>
              <p:nvPr/>
            </p:nvSpPr>
            <p:spPr>
              <a:xfrm rot="18789229">
                <a:off x="9428510" y="4153631"/>
                <a:ext cx="520934" cy="30280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500">
                  <a:latin typeface="Calibri" panose="020F0502020204030204" pitchFamily="34" charset="0"/>
                  <a:ea typeface="Calibri" panose="020F0502020204030204" pitchFamily="34" charset="0"/>
                  <a:cs typeface="Calibri" panose="020F0502020204030204" pitchFamily="34" charset="0"/>
                </a:endParaRPr>
              </a:p>
            </p:txBody>
          </p:sp>
          <p:sp>
            <p:nvSpPr>
              <p:cNvPr id="17" name="Arrow: Right 16">
                <a:extLst>
                  <a:ext uri="{FF2B5EF4-FFF2-40B4-BE49-F238E27FC236}">
                    <a16:creationId xmlns:a16="http://schemas.microsoft.com/office/drawing/2014/main" id="{3A8C92D5-D8BC-39F6-6D33-8D05E400A112}"/>
                  </a:ext>
                </a:extLst>
              </p:cNvPr>
              <p:cNvSpPr/>
              <p:nvPr/>
            </p:nvSpPr>
            <p:spPr>
              <a:xfrm rot="2763729">
                <a:off x="9441771" y="2394407"/>
                <a:ext cx="603553" cy="31214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500" dirty="0">
                  <a:latin typeface="Calibri" panose="020F0502020204030204" pitchFamily="34" charset="0"/>
                  <a:ea typeface="Calibri" panose="020F0502020204030204" pitchFamily="34" charset="0"/>
                  <a:cs typeface="Calibri" panose="020F0502020204030204" pitchFamily="34" charset="0"/>
                </a:endParaRPr>
              </a:p>
            </p:txBody>
          </p:sp>
          <p:sp>
            <p:nvSpPr>
              <p:cNvPr id="33" name="Arrow: Right 32">
                <a:extLst>
                  <a:ext uri="{FF2B5EF4-FFF2-40B4-BE49-F238E27FC236}">
                    <a16:creationId xmlns:a16="http://schemas.microsoft.com/office/drawing/2014/main" id="{4E21627C-FB8F-E11F-590F-CC36E490AE75}"/>
                  </a:ext>
                </a:extLst>
              </p:cNvPr>
              <p:cNvSpPr/>
              <p:nvPr/>
            </p:nvSpPr>
            <p:spPr>
              <a:xfrm rot="5400000">
                <a:off x="7011309" y="3379583"/>
                <a:ext cx="1434435" cy="35666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500">
                  <a:latin typeface="Calibri" panose="020F0502020204030204" pitchFamily="34" charset="0"/>
                  <a:ea typeface="Calibri" panose="020F0502020204030204" pitchFamily="34" charset="0"/>
                  <a:cs typeface="Calibri" panose="020F0502020204030204" pitchFamily="34" charset="0"/>
                </a:endParaRPr>
              </a:p>
            </p:txBody>
          </p:sp>
        </p:grpSp>
        <p:sp>
          <p:nvSpPr>
            <p:cNvPr id="8" name="Flowchart: Alternate Process 7">
              <a:extLst>
                <a:ext uri="{FF2B5EF4-FFF2-40B4-BE49-F238E27FC236}">
                  <a16:creationId xmlns:a16="http://schemas.microsoft.com/office/drawing/2014/main" id="{82F2B64E-EBEA-7EA3-92FB-E47837705681}"/>
                </a:ext>
              </a:extLst>
            </p:cNvPr>
            <p:cNvSpPr/>
            <p:nvPr/>
          </p:nvSpPr>
          <p:spPr>
            <a:xfrm>
              <a:off x="20934779" y="17283235"/>
              <a:ext cx="2145442" cy="1077218"/>
            </a:xfrm>
            <a:prstGeom prst="flowChartAlternate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700" b="1" dirty="0">
                  <a:latin typeface="Calibri" panose="020F0502020204030204" pitchFamily="34" charset="0"/>
                  <a:ea typeface="Calibri" panose="020F0502020204030204" pitchFamily="34" charset="0"/>
                  <a:cs typeface="Calibri" panose="020F0502020204030204" pitchFamily="34" charset="0"/>
                </a:rPr>
                <a:t>Nutrients + Light</a:t>
              </a:r>
            </a:p>
          </p:txBody>
        </p:sp>
        <p:sp>
          <p:nvSpPr>
            <p:cNvPr id="9" name="Arrow: Right 8">
              <a:extLst>
                <a:ext uri="{FF2B5EF4-FFF2-40B4-BE49-F238E27FC236}">
                  <a16:creationId xmlns:a16="http://schemas.microsoft.com/office/drawing/2014/main" id="{F7E75E69-D3A7-60B7-C45C-44907C566372}"/>
                </a:ext>
              </a:extLst>
            </p:cNvPr>
            <p:cNvSpPr/>
            <p:nvPr/>
          </p:nvSpPr>
          <p:spPr>
            <a:xfrm rot="2763729">
              <a:off x="24973252" y="18624606"/>
              <a:ext cx="643616" cy="29528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500" dirty="0">
                <a:latin typeface="Calibri" panose="020F0502020204030204" pitchFamily="34" charset="0"/>
                <a:ea typeface="Calibri" panose="020F0502020204030204" pitchFamily="34" charset="0"/>
                <a:cs typeface="Calibri" panose="020F0502020204030204" pitchFamily="34" charset="0"/>
              </a:endParaRPr>
            </a:p>
          </p:txBody>
        </p:sp>
        <p:sp>
          <p:nvSpPr>
            <p:cNvPr id="10" name="Arrow: Right 9">
              <a:extLst>
                <a:ext uri="{FF2B5EF4-FFF2-40B4-BE49-F238E27FC236}">
                  <a16:creationId xmlns:a16="http://schemas.microsoft.com/office/drawing/2014/main" id="{5E35367A-12B8-AEB2-76F2-75445F977153}"/>
                </a:ext>
              </a:extLst>
            </p:cNvPr>
            <p:cNvSpPr/>
            <p:nvPr/>
          </p:nvSpPr>
          <p:spPr>
            <a:xfrm rot="18789229">
              <a:off x="24958723" y="16752444"/>
              <a:ext cx="628326" cy="31455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500">
                <a:latin typeface="Calibri" panose="020F0502020204030204" pitchFamily="34" charset="0"/>
                <a:ea typeface="Calibri" panose="020F0502020204030204" pitchFamily="34" charset="0"/>
                <a:cs typeface="Calibri" panose="020F0502020204030204" pitchFamily="34" charset="0"/>
              </a:endParaRPr>
            </a:p>
          </p:txBody>
        </p:sp>
        <p:sp>
          <p:nvSpPr>
            <p:cNvPr id="11" name="Arrow: Right 10">
              <a:extLst>
                <a:ext uri="{FF2B5EF4-FFF2-40B4-BE49-F238E27FC236}">
                  <a16:creationId xmlns:a16="http://schemas.microsoft.com/office/drawing/2014/main" id="{01888226-FD0B-1CD9-EC15-9F3CADCF0E40}"/>
                </a:ext>
              </a:extLst>
            </p:cNvPr>
            <p:cNvSpPr/>
            <p:nvPr/>
          </p:nvSpPr>
          <p:spPr>
            <a:xfrm>
              <a:off x="23164102" y="17651103"/>
              <a:ext cx="530947" cy="33209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500" dirty="0">
                <a:latin typeface="Calibri" panose="020F0502020204030204" pitchFamily="34" charset="0"/>
                <a:ea typeface="Calibri" panose="020F0502020204030204" pitchFamily="34" charset="0"/>
                <a:cs typeface="Calibri" panose="020F0502020204030204" pitchFamily="34" charset="0"/>
              </a:endParaRPr>
            </a:p>
          </p:txBody>
        </p:sp>
      </p:grpSp>
      <p:sp>
        <p:nvSpPr>
          <p:cNvPr id="31" name="Oval 30">
            <a:extLst>
              <a:ext uri="{FF2B5EF4-FFF2-40B4-BE49-F238E27FC236}">
                <a16:creationId xmlns:a16="http://schemas.microsoft.com/office/drawing/2014/main" id="{614FCE2C-5363-866F-FF47-F858546F2B9E}"/>
              </a:ext>
            </a:extLst>
          </p:cNvPr>
          <p:cNvSpPr/>
          <p:nvPr/>
        </p:nvSpPr>
        <p:spPr>
          <a:xfrm>
            <a:off x="9876519" y="450107"/>
            <a:ext cx="1334437" cy="671146"/>
          </a:xfrm>
          <a:prstGeom prst="ellipse">
            <a:avLst/>
          </a:prstGeom>
          <a:noFill/>
          <a:ln w="381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8">
            <a:extLst>
              <a:ext uri="{FF2B5EF4-FFF2-40B4-BE49-F238E27FC236}">
                <a16:creationId xmlns:a16="http://schemas.microsoft.com/office/drawing/2014/main" id="{17C0BA31-3B0D-B7C4-AFB4-70CF9767B6E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4830"/>
            <a:ext cx="12192000" cy="458787"/>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8" name="Chart 17">
            <a:extLst>
              <a:ext uri="{FF2B5EF4-FFF2-40B4-BE49-F238E27FC236}">
                <a16:creationId xmlns:a16="http://schemas.microsoft.com/office/drawing/2014/main" id="{CDDFB2CE-66A8-F0DC-FEC0-05CC944E5EA0}"/>
              </a:ext>
            </a:extLst>
          </p:cNvPr>
          <p:cNvGraphicFramePr>
            <a:graphicFrameLocks/>
          </p:cNvGraphicFramePr>
          <p:nvPr>
            <p:extLst>
              <p:ext uri="{D42A27DB-BD31-4B8C-83A1-F6EECF244321}">
                <p14:modId xmlns:p14="http://schemas.microsoft.com/office/powerpoint/2010/main" val="3605962104"/>
              </p:ext>
            </p:extLst>
          </p:nvPr>
        </p:nvGraphicFramePr>
        <p:xfrm>
          <a:off x="239486" y="2082582"/>
          <a:ext cx="6685393" cy="4149493"/>
        </p:xfrm>
        <a:graphic>
          <a:graphicData uri="http://schemas.openxmlformats.org/drawingml/2006/chart">
            <c:chart xmlns:c="http://schemas.openxmlformats.org/drawingml/2006/chart" xmlns:r="http://schemas.openxmlformats.org/officeDocument/2006/relationships" r:id="rId5"/>
          </a:graphicData>
        </a:graphic>
      </p:graphicFrame>
      <p:sp>
        <p:nvSpPr>
          <p:cNvPr id="20" name="Slide Number Placeholder 19">
            <a:extLst>
              <a:ext uri="{FF2B5EF4-FFF2-40B4-BE49-F238E27FC236}">
                <a16:creationId xmlns:a16="http://schemas.microsoft.com/office/drawing/2014/main" id="{7DDBFF4E-C795-90DB-FA9D-3868F33AE4B4}"/>
              </a:ext>
            </a:extLst>
          </p:cNvPr>
          <p:cNvSpPr>
            <a:spLocks noGrp="1"/>
          </p:cNvSpPr>
          <p:nvPr>
            <p:ph type="sldNum" sz="quarter" idx="12"/>
          </p:nvPr>
        </p:nvSpPr>
        <p:spPr/>
        <p:txBody>
          <a:bodyPr/>
          <a:lstStyle/>
          <a:p>
            <a:fld id="{85BC9242-4102-46B4-9E4E-D156AAE88606}" type="slidenum">
              <a:rPr lang="en-US" smtClean="0">
                <a:solidFill>
                  <a:schemeClr val="bg1"/>
                </a:solidFill>
              </a:rPr>
              <a:t>7</a:t>
            </a:fld>
            <a:endParaRPr lang="en-US">
              <a:solidFill>
                <a:schemeClr val="bg1"/>
              </a:solidFill>
            </a:endParaRPr>
          </a:p>
        </p:txBody>
      </p:sp>
      <p:grpSp>
        <p:nvGrpSpPr>
          <p:cNvPr id="4" name="Group 4">
            <a:extLst>
              <a:ext uri="{FF2B5EF4-FFF2-40B4-BE49-F238E27FC236}">
                <a16:creationId xmlns:a16="http://schemas.microsoft.com/office/drawing/2014/main" id="{B8415544-87A1-0061-9427-E07353DEC93A}"/>
              </a:ext>
            </a:extLst>
          </p:cNvPr>
          <p:cNvGrpSpPr>
            <a:grpSpLocks noChangeAspect="1"/>
          </p:cNvGrpSpPr>
          <p:nvPr/>
        </p:nvGrpSpPr>
        <p:grpSpPr bwMode="auto">
          <a:xfrm>
            <a:off x="7119938" y="2379664"/>
            <a:ext cx="4832351" cy="3624263"/>
            <a:chOff x="4485" y="1499"/>
            <a:chExt cx="3044" cy="2283"/>
          </a:xfrm>
        </p:grpSpPr>
        <p:sp>
          <p:nvSpPr>
            <p:cNvPr id="21" name="AutoShape 3">
              <a:extLst>
                <a:ext uri="{FF2B5EF4-FFF2-40B4-BE49-F238E27FC236}">
                  <a16:creationId xmlns:a16="http://schemas.microsoft.com/office/drawing/2014/main" id="{C86DA473-18D1-E587-ED45-074995CF3CE2}"/>
                </a:ext>
              </a:extLst>
            </p:cNvPr>
            <p:cNvSpPr>
              <a:spLocks noChangeAspect="1" noChangeArrowheads="1" noTextEdit="1"/>
            </p:cNvSpPr>
            <p:nvPr/>
          </p:nvSpPr>
          <p:spPr bwMode="auto">
            <a:xfrm>
              <a:off x="4490" y="1499"/>
              <a:ext cx="3039" cy="228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Rectangle 8">
              <a:extLst>
                <a:ext uri="{FF2B5EF4-FFF2-40B4-BE49-F238E27FC236}">
                  <a16:creationId xmlns:a16="http://schemas.microsoft.com/office/drawing/2014/main" id="{00830E06-D84A-EC91-6289-034E2A6C3FDA}"/>
                </a:ext>
              </a:extLst>
            </p:cNvPr>
            <p:cNvSpPr>
              <a:spLocks noChangeArrowheads="1"/>
            </p:cNvSpPr>
            <p:nvPr/>
          </p:nvSpPr>
          <p:spPr bwMode="auto">
            <a:xfrm>
              <a:off x="4485" y="1540"/>
              <a:ext cx="609" cy="184"/>
            </a:xfrm>
            <a:prstGeom prst="rect">
              <a:avLst/>
            </a:prstGeom>
            <a:solidFill>
              <a:srgbClr val="D44958"/>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b="1"/>
            </a:p>
          </p:txBody>
        </p:sp>
        <p:sp>
          <p:nvSpPr>
            <p:cNvPr id="26" name="Rectangle 9">
              <a:extLst>
                <a:ext uri="{FF2B5EF4-FFF2-40B4-BE49-F238E27FC236}">
                  <a16:creationId xmlns:a16="http://schemas.microsoft.com/office/drawing/2014/main" id="{F6555209-E46E-D52E-8CE2-4AF64EEDFAF1}"/>
                </a:ext>
              </a:extLst>
            </p:cNvPr>
            <p:cNvSpPr>
              <a:spLocks noChangeArrowheads="1"/>
            </p:cNvSpPr>
            <p:nvPr/>
          </p:nvSpPr>
          <p:spPr bwMode="auto">
            <a:xfrm>
              <a:off x="4596" y="1567"/>
              <a:ext cx="388" cy="12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1" i="0" u="none" strike="noStrike" cap="none" normalizeH="0" baseline="0" dirty="0">
                  <a:ln>
                    <a:noFill/>
                  </a:ln>
                  <a:solidFill>
                    <a:srgbClr val="000000"/>
                  </a:solidFill>
                  <a:effectLst/>
                  <a:latin typeface="Segoe UI" panose="020B0502040204020203" pitchFamily="34" charset="0"/>
                </a:rPr>
                <a:t>January</a:t>
              </a:r>
              <a:endParaRPr kumimoji="0" lang="en-US" altLang="en-US" sz="1800" b="1" i="0" u="none" strike="noStrike" cap="none" normalizeH="0" baseline="0" dirty="0">
                <a:ln>
                  <a:noFill/>
                </a:ln>
                <a:solidFill>
                  <a:schemeClr val="tx1"/>
                </a:solidFill>
                <a:effectLst/>
              </a:endParaRPr>
            </a:p>
          </p:txBody>
        </p:sp>
        <p:sp>
          <p:nvSpPr>
            <p:cNvPr id="27" name="Rectangle 10">
              <a:extLst>
                <a:ext uri="{FF2B5EF4-FFF2-40B4-BE49-F238E27FC236}">
                  <a16:creationId xmlns:a16="http://schemas.microsoft.com/office/drawing/2014/main" id="{592FC19D-036A-2E33-21F6-A4114442E3BC}"/>
                </a:ext>
              </a:extLst>
            </p:cNvPr>
            <p:cNvSpPr>
              <a:spLocks noChangeArrowheads="1"/>
            </p:cNvSpPr>
            <p:nvPr/>
          </p:nvSpPr>
          <p:spPr bwMode="auto">
            <a:xfrm>
              <a:off x="4485" y="1908"/>
              <a:ext cx="609" cy="184"/>
            </a:xfrm>
            <a:prstGeom prst="rect">
              <a:avLst/>
            </a:prstGeom>
            <a:solidFill>
              <a:srgbClr val="D44958"/>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b="1"/>
            </a:p>
          </p:txBody>
        </p:sp>
        <p:sp>
          <p:nvSpPr>
            <p:cNvPr id="28" name="Rectangle 11">
              <a:extLst>
                <a:ext uri="{FF2B5EF4-FFF2-40B4-BE49-F238E27FC236}">
                  <a16:creationId xmlns:a16="http://schemas.microsoft.com/office/drawing/2014/main" id="{372F335F-8DD8-0D99-C5DA-DA79C19965D2}"/>
                </a:ext>
              </a:extLst>
            </p:cNvPr>
            <p:cNvSpPr>
              <a:spLocks noChangeArrowheads="1"/>
            </p:cNvSpPr>
            <p:nvPr/>
          </p:nvSpPr>
          <p:spPr bwMode="auto">
            <a:xfrm>
              <a:off x="4577" y="1938"/>
              <a:ext cx="440" cy="12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1" i="0" u="none" strike="noStrike" cap="none" normalizeH="0" baseline="0" dirty="0">
                  <a:ln>
                    <a:noFill/>
                  </a:ln>
                  <a:solidFill>
                    <a:srgbClr val="000000"/>
                  </a:solidFill>
                  <a:effectLst/>
                  <a:latin typeface="Segoe UI" panose="020B0502040204020203" pitchFamily="34" charset="0"/>
                </a:rPr>
                <a:t>February</a:t>
              </a:r>
              <a:endParaRPr kumimoji="0" lang="en-US" altLang="en-US" sz="1800" b="1" i="0" u="none" strike="noStrike" cap="none" normalizeH="0" baseline="0" dirty="0">
                <a:ln>
                  <a:noFill/>
                </a:ln>
                <a:solidFill>
                  <a:schemeClr val="tx1"/>
                </a:solidFill>
                <a:effectLst/>
              </a:endParaRPr>
            </a:p>
          </p:txBody>
        </p:sp>
        <p:sp>
          <p:nvSpPr>
            <p:cNvPr id="29" name="Rectangle 12">
              <a:extLst>
                <a:ext uri="{FF2B5EF4-FFF2-40B4-BE49-F238E27FC236}">
                  <a16:creationId xmlns:a16="http://schemas.microsoft.com/office/drawing/2014/main" id="{8B2C0E64-A8A2-C0E4-9B55-D90D3F05F3A3}"/>
                </a:ext>
              </a:extLst>
            </p:cNvPr>
            <p:cNvSpPr>
              <a:spLocks noChangeArrowheads="1"/>
            </p:cNvSpPr>
            <p:nvPr/>
          </p:nvSpPr>
          <p:spPr bwMode="auto">
            <a:xfrm>
              <a:off x="4485" y="2092"/>
              <a:ext cx="609" cy="184"/>
            </a:xfrm>
            <a:prstGeom prst="rect">
              <a:avLst/>
            </a:prstGeom>
            <a:solidFill>
              <a:srgbClr val="D44958"/>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b="1" dirty="0"/>
            </a:p>
          </p:txBody>
        </p:sp>
        <p:sp>
          <p:nvSpPr>
            <p:cNvPr id="30" name="Rectangle 13">
              <a:extLst>
                <a:ext uri="{FF2B5EF4-FFF2-40B4-BE49-F238E27FC236}">
                  <a16:creationId xmlns:a16="http://schemas.microsoft.com/office/drawing/2014/main" id="{C762FDCC-AE6C-AA79-D922-AAC2753D859F}"/>
                </a:ext>
              </a:extLst>
            </p:cNvPr>
            <p:cNvSpPr>
              <a:spLocks noChangeArrowheads="1"/>
            </p:cNvSpPr>
            <p:nvPr/>
          </p:nvSpPr>
          <p:spPr bwMode="auto">
            <a:xfrm>
              <a:off x="4612" y="2124"/>
              <a:ext cx="313" cy="12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1" i="0" u="none" strike="noStrike" cap="none" normalizeH="0" baseline="0" dirty="0">
                  <a:ln>
                    <a:noFill/>
                  </a:ln>
                  <a:solidFill>
                    <a:srgbClr val="000000"/>
                  </a:solidFill>
                  <a:effectLst/>
                  <a:latin typeface="Segoe UI" panose="020B0502040204020203" pitchFamily="34" charset="0"/>
                </a:rPr>
                <a:t>March</a:t>
              </a:r>
              <a:endParaRPr kumimoji="0" lang="en-US" altLang="en-US" sz="1800" b="1" i="0" u="none" strike="noStrike" cap="none" normalizeH="0" baseline="0" dirty="0">
                <a:ln>
                  <a:noFill/>
                </a:ln>
                <a:solidFill>
                  <a:schemeClr val="tx1"/>
                </a:solidFill>
                <a:effectLst/>
              </a:endParaRPr>
            </a:p>
          </p:txBody>
        </p:sp>
        <p:sp>
          <p:nvSpPr>
            <p:cNvPr id="32" name="Rectangle 14">
              <a:extLst>
                <a:ext uri="{FF2B5EF4-FFF2-40B4-BE49-F238E27FC236}">
                  <a16:creationId xmlns:a16="http://schemas.microsoft.com/office/drawing/2014/main" id="{0EECFCF3-AB3F-8693-82B6-3B5BEFCCA817}"/>
                </a:ext>
              </a:extLst>
            </p:cNvPr>
            <p:cNvSpPr>
              <a:spLocks noChangeArrowheads="1"/>
            </p:cNvSpPr>
            <p:nvPr/>
          </p:nvSpPr>
          <p:spPr bwMode="auto">
            <a:xfrm>
              <a:off x="4485" y="2276"/>
              <a:ext cx="609" cy="184"/>
            </a:xfrm>
            <a:prstGeom prst="rect">
              <a:avLst/>
            </a:prstGeom>
            <a:solidFill>
              <a:srgbClr val="D44958"/>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b="1"/>
            </a:p>
          </p:txBody>
        </p:sp>
        <p:sp>
          <p:nvSpPr>
            <p:cNvPr id="35" name="Rectangle 15">
              <a:extLst>
                <a:ext uri="{FF2B5EF4-FFF2-40B4-BE49-F238E27FC236}">
                  <a16:creationId xmlns:a16="http://schemas.microsoft.com/office/drawing/2014/main" id="{CE27B432-A96D-EA59-8D52-5A2E7B6F217A}"/>
                </a:ext>
              </a:extLst>
            </p:cNvPr>
            <p:cNvSpPr>
              <a:spLocks noChangeArrowheads="1"/>
            </p:cNvSpPr>
            <p:nvPr/>
          </p:nvSpPr>
          <p:spPr bwMode="auto">
            <a:xfrm>
              <a:off x="4642" y="2307"/>
              <a:ext cx="241" cy="12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1" i="0" u="none" strike="noStrike" cap="none" normalizeH="0" baseline="0" dirty="0">
                  <a:ln>
                    <a:noFill/>
                  </a:ln>
                  <a:solidFill>
                    <a:srgbClr val="000000"/>
                  </a:solidFill>
                  <a:effectLst/>
                  <a:latin typeface="Segoe UI" panose="020B0502040204020203" pitchFamily="34" charset="0"/>
                </a:rPr>
                <a:t>April</a:t>
              </a:r>
              <a:endParaRPr kumimoji="0" lang="en-US" altLang="en-US" sz="1800" b="1" i="0" u="none" strike="noStrike" cap="none" normalizeH="0" baseline="0" dirty="0">
                <a:ln>
                  <a:noFill/>
                </a:ln>
                <a:solidFill>
                  <a:schemeClr val="tx1"/>
                </a:solidFill>
                <a:effectLst/>
              </a:endParaRPr>
            </a:p>
          </p:txBody>
        </p:sp>
        <p:sp>
          <p:nvSpPr>
            <p:cNvPr id="36" name="Rectangle 16">
              <a:extLst>
                <a:ext uri="{FF2B5EF4-FFF2-40B4-BE49-F238E27FC236}">
                  <a16:creationId xmlns:a16="http://schemas.microsoft.com/office/drawing/2014/main" id="{C49665D0-C901-455B-9A47-0417DC00614C}"/>
                </a:ext>
              </a:extLst>
            </p:cNvPr>
            <p:cNvSpPr>
              <a:spLocks noChangeArrowheads="1"/>
            </p:cNvSpPr>
            <p:nvPr/>
          </p:nvSpPr>
          <p:spPr bwMode="auto">
            <a:xfrm>
              <a:off x="4485" y="1724"/>
              <a:ext cx="609" cy="184"/>
            </a:xfrm>
            <a:prstGeom prst="rect">
              <a:avLst/>
            </a:prstGeom>
            <a:solidFill>
              <a:srgbClr val="D44958"/>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b="1" dirty="0"/>
            </a:p>
          </p:txBody>
        </p:sp>
        <p:sp>
          <p:nvSpPr>
            <p:cNvPr id="37" name="Rectangle 17">
              <a:extLst>
                <a:ext uri="{FF2B5EF4-FFF2-40B4-BE49-F238E27FC236}">
                  <a16:creationId xmlns:a16="http://schemas.microsoft.com/office/drawing/2014/main" id="{E15A3F2F-14E8-6D6B-C2CF-E6E6FFD96EB3}"/>
                </a:ext>
              </a:extLst>
            </p:cNvPr>
            <p:cNvSpPr>
              <a:spLocks noChangeArrowheads="1"/>
            </p:cNvSpPr>
            <p:nvPr/>
          </p:nvSpPr>
          <p:spPr bwMode="auto">
            <a:xfrm>
              <a:off x="4668" y="1755"/>
              <a:ext cx="214" cy="12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1" i="0" u="none" strike="noStrike" cap="none" normalizeH="0" baseline="0" dirty="0">
                  <a:ln>
                    <a:noFill/>
                  </a:ln>
                  <a:solidFill>
                    <a:srgbClr val="000000"/>
                  </a:solidFill>
                  <a:effectLst/>
                  <a:latin typeface="Segoe UI" panose="020B0502040204020203" pitchFamily="34" charset="0"/>
                </a:rPr>
                <a:t>May</a:t>
              </a:r>
              <a:endParaRPr kumimoji="0" lang="en-US" altLang="en-US" sz="1800" b="1" i="0" u="none" strike="noStrike" cap="none" normalizeH="0" baseline="0" dirty="0">
                <a:ln>
                  <a:noFill/>
                </a:ln>
                <a:solidFill>
                  <a:schemeClr val="tx1"/>
                </a:solidFill>
                <a:effectLst/>
              </a:endParaRPr>
            </a:p>
          </p:txBody>
        </p:sp>
        <p:sp>
          <p:nvSpPr>
            <p:cNvPr id="38" name="Rectangle 18">
              <a:extLst>
                <a:ext uri="{FF2B5EF4-FFF2-40B4-BE49-F238E27FC236}">
                  <a16:creationId xmlns:a16="http://schemas.microsoft.com/office/drawing/2014/main" id="{5604106B-9A09-F382-D413-02CF245A35B4}"/>
                </a:ext>
              </a:extLst>
            </p:cNvPr>
            <p:cNvSpPr>
              <a:spLocks noChangeArrowheads="1"/>
            </p:cNvSpPr>
            <p:nvPr/>
          </p:nvSpPr>
          <p:spPr bwMode="auto">
            <a:xfrm>
              <a:off x="4485" y="3196"/>
              <a:ext cx="609" cy="184"/>
            </a:xfrm>
            <a:prstGeom prst="rect">
              <a:avLst/>
            </a:prstGeom>
            <a:solidFill>
              <a:srgbClr val="4270DD"/>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b="1"/>
            </a:p>
          </p:txBody>
        </p:sp>
        <p:sp>
          <p:nvSpPr>
            <p:cNvPr id="39" name="Rectangle 19">
              <a:extLst>
                <a:ext uri="{FF2B5EF4-FFF2-40B4-BE49-F238E27FC236}">
                  <a16:creationId xmlns:a16="http://schemas.microsoft.com/office/drawing/2014/main" id="{BA00F022-CBA2-5CD2-DDCB-DABE9CCE5CD0}"/>
                </a:ext>
              </a:extLst>
            </p:cNvPr>
            <p:cNvSpPr>
              <a:spLocks noChangeArrowheads="1"/>
            </p:cNvSpPr>
            <p:nvPr/>
          </p:nvSpPr>
          <p:spPr bwMode="auto">
            <a:xfrm>
              <a:off x="4646" y="3234"/>
              <a:ext cx="230" cy="12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1" i="0" u="none" strike="noStrike" cap="none" normalizeH="0" baseline="0" dirty="0">
                  <a:ln>
                    <a:noFill/>
                  </a:ln>
                  <a:solidFill>
                    <a:srgbClr val="000000"/>
                  </a:solidFill>
                  <a:effectLst/>
                  <a:latin typeface="Segoe UI" panose="020B0502040204020203" pitchFamily="34" charset="0"/>
                </a:rPr>
                <a:t>June</a:t>
              </a:r>
              <a:endParaRPr kumimoji="0" lang="en-US" altLang="en-US" sz="1800" b="1" i="0" u="none" strike="noStrike" cap="none" normalizeH="0" baseline="0" dirty="0">
                <a:ln>
                  <a:noFill/>
                </a:ln>
                <a:solidFill>
                  <a:schemeClr val="tx1"/>
                </a:solidFill>
                <a:effectLst/>
              </a:endParaRPr>
            </a:p>
          </p:txBody>
        </p:sp>
        <p:sp>
          <p:nvSpPr>
            <p:cNvPr id="40" name="Rectangle 20">
              <a:extLst>
                <a:ext uri="{FF2B5EF4-FFF2-40B4-BE49-F238E27FC236}">
                  <a16:creationId xmlns:a16="http://schemas.microsoft.com/office/drawing/2014/main" id="{A2451699-2ECD-83E2-2062-7F5F5A021D2F}"/>
                </a:ext>
              </a:extLst>
            </p:cNvPr>
            <p:cNvSpPr>
              <a:spLocks noChangeArrowheads="1"/>
            </p:cNvSpPr>
            <p:nvPr/>
          </p:nvSpPr>
          <p:spPr bwMode="auto">
            <a:xfrm>
              <a:off x="4485" y="3380"/>
              <a:ext cx="609" cy="184"/>
            </a:xfrm>
            <a:prstGeom prst="rect">
              <a:avLst/>
            </a:prstGeom>
            <a:solidFill>
              <a:srgbClr val="CC7929"/>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b="1"/>
            </a:p>
          </p:txBody>
        </p:sp>
        <p:sp>
          <p:nvSpPr>
            <p:cNvPr id="41" name="Rectangle 21">
              <a:extLst>
                <a:ext uri="{FF2B5EF4-FFF2-40B4-BE49-F238E27FC236}">
                  <a16:creationId xmlns:a16="http://schemas.microsoft.com/office/drawing/2014/main" id="{0EE8B57C-B783-8E6D-F370-D6540BBA1A6D}"/>
                </a:ext>
              </a:extLst>
            </p:cNvPr>
            <p:cNvSpPr>
              <a:spLocks noChangeArrowheads="1"/>
            </p:cNvSpPr>
            <p:nvPr/>
          </p:nvSpPr>
          <p:spPr bwMode="auto">
            <a:xfrm>
              <a:off x="4676" y="3420"/>
              <a:ext cx="197" cy="12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1" i="0" u="none" strike="noStrike" cap="none" normalizeH="0" baseline="0" dirty="0">
                  <a:ln>
                    <a:noFill/>
                  </a:ln>
                  <a:solidFill>
                    <a:srgbClr val="000000"/>
                  </a:solidFill>
                  <a:effectLst/>
                  <a:latin typeface="Segoe UI" panose="020B0502040204020203" pitchFamily="34" charset="0"/>
                </a:rPr>
                <a:t>July</a:t>
              </a:r>
              <a:endParaRPr kumimoji="0" lang="en-US" altLang="en-US" sz="1800" b="1" i="0" u="none" strike="noStrike" cap="none" normalizeH="0" baseline="0" dirty="0">
                <a:ln>
                  <a:noFill/>
                </a:ln>
                <a:solidFill>
                  <a:schemeClr val="tx1"/>
                </a:solidFill>
                <a:effectLst/>
              </a:endParaRPr>
            </a:p>
          </p:txBody>
        </p:sp>
        <p:sp>
          <p:nvSpPr>
            <p:cNvPr id="42" name="Rectangle 22">
              <a:extLst>
                <a:ext uri="{FF2B5EF4-FFF2-40B4-BE49-F238E27FC236}">
                  <a16:creationId xmlns:a16="http://schemas.microsoft.com/office/drawing/2014/main" id="{7F4E583E-572A-E4A5-CF0E-0695F33BB816}"/>
                </a:ext>
              </a:extLst>
            </p:cNvPr>
            <p:cNvSpPr>
              <a:spLocks noChangeArrowheads="1"/>
            </p:cNvSpPr>
            <p:nvPr/>
          </p:nvSpPr>
          <p:spPr bwMode="auto">
            <a:xfrm>
              <a:off x="4485" y="3012"/>
              <a:ext cx="609" cy="184"/>
            </a:xfrm>
            <a:prstGeom prst="rect">
              <a:avLst/>
            </a:prstGeom>
            <a:solidFill>
              <a:srgbClr val="3DAE46"/>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b="1"/>
            </a:p>
          </p:txBody>
        </p:sp>
        <p:sp>
          <p:nvSpPr>
            <p:cNvPr id="43" name="Rectangle 23">
              <a:extLst>
                <a:ext uri="{FF2B5EF4-FFF2-40B4-BE49-F238E27FC236}">
                  <a16:creationId xmlns:a16="http://schemas.microsoft.com/office/drawing/2014/main" id="{E05D1ABE-A7AD-D0FE-BC69-D61795B2ACC9}"/>
                </a:ext>
              </a:extLst>
            </p:cNvPr>
            <p:cNvSpPr>
              <a:spLocks noChangeArrowheads="1"/>
            </p:cNvSpPr>
            <p:nvPr/>
          </p:nvSpPr>
          <p:spPr bwMode="auto">
            <a:xfrm>
              <a:off x="4590" y="3043"/>
              <a:ext cx="352" cy="12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1" i="0" u="none" strike="noStrike" cap="none" normalizeH="0" baseline="0" dirty="0">
                  <a:ln>
                    <a:noFill/>
                  </a:ln>
                  <a:solidFill>
                    <a:srgbClr val="000000"/>
                  </a:solidFill>
                  <a:effectLst/>
                  <a:latin typeface="Segoe UI" panose="020B0502040204020203" pitchFamily="34" charset="0"/>
                </a:rPr>
                <a:t>August</a:t>
              </a:r>
              <a:endParaRPr kumimoji="0" lang="en-US" altLang="en-US" sz="1800" b="1" i="0" u="none" strike="noStrike" cap="none" normalizeH="0" baseline="0" dirty="0">
                <a:ln>
                  <a:noFill/>
                </a:ln>
                <a:solidFill>
                  <a:schemeClr val="tx1"/>
                </a:solidFill>
                <a:effectLst/>
              </a:endParaRPr>
            </a:p>
          </p:txBody>
        </p:sp>
        <p:sp>
          <p:nvSpPr>
            <p:cNvPr id="44" name="Rectangle 24">
              <a:extLst>
                <a:ext uri="{FF2B5EF4-FFF2-40B4-BE49-F238E27FC236}">
                  <a16:creationId xmlns:a16="http://schemas.microsoft.com/office/drawing/2014/main" id="{42046969-0C1C-320D-1081-6A18B77ACC54}"/>
                </a:ext>
              </a:extLst>
            </p:cNvPr>
            <p:cNvSpPr>
              <a:spLocks noChangeArrowheads="1"/>
            </p:cNvSpPr>
            <p:nvPr/>
          </p:nvSpPr>
          <p:spPr bwMode="auto">
            <a:xfrm>
              <a:off x="4485" y="3564"/>
              <a:ext cx="609" cy="184"/>
            </a:xfrm>
            <a:prstGeom prst="rect">
              <a:avLst/>
            </a:prstGeom>
            <a:solidFill>
              <a:srgbClr val="28B68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b="1"/>
            </a:p>
          </p:txBody>
        </p:sp>
        <p:sp>
          <p:nvSpPr>
            <p:cNvPr id="45" name="Rectangle 25">
              <a:extLst>
                <a:ext uri="{FF2B5EF4-FFF2-40B4-BE49-F238E27FC236}">
                  <a16:creationId xmlns:a16="http://schemas.microsoft.com/office/drawing/2014/main" id="{168E8712-11A5-0466-5B7A-EE2561493294}"/>
                </a:ext>
              </a:extLst>
            </p:cNvPr>
            <p:cNvSpPr>
              <a:spLocks noChangeArrowheads="1"/>
            </p:cNvSpPr>
            <p:nvPr/>
          </p:nvSpPr>
          <p:spPr bwMode="auto">
            <a:xfrm>
              <a:off x="4529" y="3584"/>
              <a:ext cx="535" cy="12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1" i="0" u="none" strike="noStrike" cap="none" normalizeH="0" baseline="0" dirty="0">
                  <a:ln>
                    <a:noFill/>
                  </a:ln>
                  <a:solidFill>
                    <a:srgbClr val="000000"/>
                  </a:solidFill>
                  <a:effectLst/>
                  <a:latin typeface="Segoe UI" panose="020B0502040204020203" pitchFamily="34" charset="0"/>
                </a:rPr>
                <a:t>September</a:t>
              </a:r>
              <a:endParaRPr kumimoji="0" lang="en-US" altLang="en-US" sz="1800" b="1" i="0" u="none" strike="noStrike" cap="none" normalizeH="0" baseline="0" dirty="0">
                <a:ln>
                  <a:noFill/>
                </a:ln>
                <a:solidFill>
                  <a:schemeClr val="tx1"/>
                </a:solidFill>
                <a:effectLst/>
              </a:endParaRPr>
            </a:p>
          </p:txBody>
        </p:sp>
        <p:sp>
          <p:nvSpPr>
            <p:cNvPr id="46" name="Rectangle 26">
              <a:extLst>
                <a:ext uri="{FF2B5EF4-FFF2-40B4-BE49-F238E27FC236}">
                  <a16:creationId xmlns:a16="http://schemas.microsoft.com/office/drawing/2014/main" id="{13406C95-A733-D76D-9336-AC5D5C8B687B}"/>
                </a:ext>
              </a:extLst>
            </p:cNvPr>
            <p:cNvSpPr>
              <a:spLocks noChangeArrowheads="1"/>
            </p:cNvSpPr>
            <p:nvPr/>
          </p:nvSpPr>
          <p:spPr bwMode="auto">
            <a:xfrm>
              <a:off x="4485" y="2460"/>
              <a:ext cx="609" cy="184"/>
            </a:xfrm>
            <a:prstGeom prst="rect">
              <a:avLst/>
            </a:prstGeom>
            <a:solidFill>
              <a:srgbClr val="D44958"/>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b="1"/>
            </a:p>
          </p:txBody>
        </p:sp>
        <p:sp>
          <p:nvSpPr>
            <p:cNvPr id="47" name="Rectangle 27">
              <a:extLst>
                <a:ext uri="{FF2B5EF4-FFF2-40B4-BE49-F238E27FC236}">
                  <a16:creationId xmlns:a16="http://schemas.microsoft.com/office/drawing/2014/main" id="{F619AF82-E9B7-1D15-B3A4-9FBDAEA3663A}"/>
                </a:ext>
              </a:extLst>
            </p:cNvPr>
            <p:cNvSpPr>
              <a:spLocks noChangeArrowheads="1"/>
            </p:cNvSpPr>
            <p:nvPr/>
          </p:nvSpPr>
          <p:spPr bwMode="auto">
            <a:xfrm>
              <a:off x="4577" y="2494"/>
              <a:ext cx="397" cy="12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1" i="0" u="none" strike="noStrike" cap="none" normalizeH="0" baseline="0" dirty="0">
                  <a:ln>
                    <a:noFill/>
                  </a:ln>
                  <a:solidFill>
                    <a:srgbClr val="000000"/>
                  </a:solidFill>
                  <a:effectLst/>
                  <a:latin typeface="Segoe UI" panose="020B0502040204020203" pitchFamily="34" charset="0"/>
                </a:rPr>
                <a:t>October</a:t>
              </a:r>
              <a:endParaRPr kumimoji="0" lang="en-US" altLang="en-US" sz="1800" b="1" i="0" u="none" strike="noStrike" cap="none" normalizeH="0" baseline="0" dirty="0">
                <a:ln>
                  <a:noFill/>
                </a:ln>
                <a:solidFill>
                  <a:schemeClr val="tx1"/>
                </a:solidFill>
                <a:effectLst/>
              </a:endParaRPr>
            </a:p>
          </p:txBody>
        </p:sp>
        <p:sp>
          <p:nvSpPr>
            <p:cNvPr id="48" name="Rectangle 28">
              <a:extLst>
                <a:ext uri="{FF2B5EF4-FFF2-40B4-BE49-F238E27FC236}">
                  <a16:creationId xmlns:a16="http://schemas.microsoft.com/office/drawing/2014/main" id="{89CF56B6-0F81-F5A1-FDDA-0D4AA02A68CE}"/>
                </a:ext>
              </a:extLst>
            </p:cNvPr>
            <p:cNvSpPr>
              <a:spLocks noChangeArrowheads="1"/>
            </p:cNvSpPr>
            <p:nvPr/>
          </p:nvSpPr>
          <p:spPr bwMode="auto">
            <a:xfrm>
              <a:off x="4485" y="2644"/>
              <a:ext cx="609" cy="184"/>
            </a:xfrm>
            <a:prstGeom prst="rect">
              <a:avLst/>
            </a:prstGeom>
            <a:solidFill>
              <a:srgbClr val="D44958"/>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b="1"/>
            </a:p>
          </p:txBody>
        </p:sp>
        <p:sp>
          <p:nvSpPr>
            <p:cNvPr id="49" name="Rectangle 29">
              <a:extLst>
                <a:ext uri="{FF2B5EF4-FFF2-40B4-BE49-F238E27FC236}">
                  <a16:creationId xmlns:a16="http://schemas.microsoft.com/office/drawing/2014/main" id="{A883F465-0369-A310-8361-697B954EC29F}"/>
                </a:ext>
              </a:extLst>
            </p:cNvPr>
            <p:cNvSpPr>
              <a:spLocks noChangeArrowheads="1"/>
            </p:cNvSpPr>
            <p:nvPr/>
          </p:nvSpPr>
          <p:spPr bwMode="auto">
            <a:xfrm>
              <a:off x="4533" y="2672"/>
              <a:ext cx="518" cy="12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1" i="0" u="none" strike="noStrike" cap="none" normalizeH="0" baseline="0" dirty="0">
                  <a:ln>
                    <a:noFill/>
                  </a:ln>
                  <a:solidFill>
                    <a:srgbClr val="000000"/>
                  </a:solidFill>
                  <a:effectLst/>
                  <a:latin typeface="Segoe UI" panose="020B0502040204020203" pitchFamily="34" charset="0"/>
                </a:rPr>
                <a:t>November</a:t>
              </a:r>
              <a:endParaRPr kumimoji="0" lang="en-US" altLang="en-US" sz="1800" b="1" i="0" u="none" strike="noStrike" cap="none" normalizeH="0" baseline="0" dirty="0">
                <a:ln>
                  <a:noFill/>
                </a:ln>
                <a:solidFill>
                  <a:schemeClr val="tx1"/>
                </a:solidFill>
                <a:effectLst/>
              </a:endParaRPr>
            </a:p>
          </p:txBody>
        </p:sp>
        <p:sp>
          <p:nvSpPr>
            <p:cNvPr id="50" name="Rectangle 30">
              <a:extLst>
                <a:ext uri="{FF2B5EF4-FFF2-40B4-BE49-F238E27FC236}">
                  <a16:creationId xmlns:a16="http://schemas.microsoft.com/office/drawing/2014/main" id="{41B67F37-2B13-F9BF-CCDB-B423AA747E35}"/>
                </a:ext>
              </a:extLst>
            </p:cNvPr>
            <p:cNvSpPr>
              <a:spLocks noChangeArrowheads="1"/>
            </p:cNvSpPr>
            <p:nvPr/>
          </p:nvSpPr>
          <p:spPr bwMode="auto">
            <a:xfrm>
              <a:off x="4485" y="2828"/>
              <a:ext cx="609" cy="184"/>
            </a:xfrm>
            <a:prstGeom prst="rect">
              <a:avLst/>
            </a:prstGeom>
            <a:solidFill>
              <a:srgbClr val="D44958"/>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b="1"/>
            </a:p>
          </p:txBody>
        </p:sp>
        <p:sp>
          <p:nvSpPr>
            <p:cNvPr id="51" name="Rectangle 31">
              <a:extLst>
                <a:ext uri="{FF2B5EF4-FFF2-40B4-BE49-F238E27FC236}">
                  <a16:creationId xmlns:a16="http://schemas.microsoft.com/office/drawing/2014/main" id="{5B30D0BB-B90E-DB70-A7FF-1C1C9DB86551}"/>
                </a:ext>
              </a:extLst>
            </p:cNvPr>
            <p:cNvSpPr>
              <a:spLocks noChangeArrowheads="1"/>
            </p:cNvSpPr>
            <p:nvPr/>
          </p:nvSpPr>
          <p:spPr bwMode="auto">
            <a:xfrm>
              <a:off x="4542" y="2854"/>
              <a:ext cx="500" cy="12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1" i="0" u="none" strike="noStrike" cap="none" normalizeH="0" baseline="0" dirty="0">
                  <a:ln>
                    <a:noFill/>
                  </a:ln>
                  <a:solidFill>
                    <a:srgbClr val="000000"/>
                  </a:solidFill>
                  <a:effectLst/>
                  <a:latin typeface="Segoe UI" panose="020B0502040204020203" pitchFamily="34" charset="0"/>
                </a:rPr>
                <a:t>December</a:t>
              </a:r>
              <a:endParaRPr kumimoji="0" lang="en-US" altLang="en-US" sz="1800" b="1" i="0" u="none" strike="noStrike" cap="none" normalizeH="0" baseline="0" dirty="0">
                <a:ln>
                  <a:noFill/>
                </a:ln>
                <a:solidFill>
                  <a:schemeClr val="tx1"/>
                </a:solidFill>
                <a:effectLst/>
              </a:endParaRPr>
            </a:p>
          </p:txBody>
        </p:sp>
        <p:sp>
          <p:nvSpPr>
            <p:cNvPr id="53" name="Line 33">
              <a:extLst>
                <a:ext uri="{FF2B5EF4-FFF2-40B4-BE49-F238E27FC236}">
                  <a16:creationId xmlns:a16="http://schemas.microsoft.com/office/drawing/2014/main" id="{9AD44600-AA90-82AA-1862-C65931BCE0AB}"/>
                </a:ext>
              </a:extLst>
            </p:cNvPr>
            <p:cNvSpPr>
              <a:spLocks noChangeShapeType="1"/>
            </p:cNvSpPr>
            <p:nvPr/>
          </p:nvSpPr>
          <p:spPr bwMode="auto">
            <a:xfrm>
              <a:off x="5107" y="2188"/>
              <a:ext cx="366" cy="0"/>
            </a:xfrm>
            <a:prstGeom prst="line">
              <a:avLst/>
            </a:prstGeom>
            <a:noFill/>
            <a:ln w="19050" cap="flat">
              <a:solidFill>
                <a:srgbClr val="D4495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b="1"/>
            </a:p>
          </p:txBody>
        </p:sp>
        <p:sp>
          <p:nvSpPr>
            <p:cNvPr id="54" name="Line 34">
              <a:extLst>
                <a:ext uri="{FF2B5EF4-FFF2-40B4-BE49-F238E27FC236}">
                  <a16:creationId xmlns:a16="http://schemas.microsoft.com/office/drawing/2014/main" id="{97CD2AE2-9A47-04C3-2CB7-9DE59BD36894}"/>
                </a:ext>
              </a:extLst>
            </p:cNvPr>
            <p:cNvSpPr>
              <a:spLocks noChangeShapeType="1"/>
            </p:cNvSpPr>
            <p:nvPr/>
          </p:nvSpPr>
          <p:spPr bwMode="auto">
            <a:xfrm flipH="1">
              <a:off x="5107" y="2372"/>
              <a:ext cx="366" cy="0"/>
            </a:xfrm>
            <a:prstGeom prst="line">
              <a:avLst/>
            </a:prstGeom>
            <a:noFill/>
            <a:ln w="19050" cap="flat">
              <a:solidFill>
                <a:srgbClr val="D4495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b="1"/>
            </a:p>
          </p:txBody>
        </p:sp>
        <p:sp>
          <p:nvSpPr>
            <p:cNvPr id="55" name="Line 35">
              <a:extLst>
                <a:ext uri="{FF2B5EF4-FFF2-40B4-BE49-F238E27FC236}">
                  <a16:creationId xmlns:a16="http://schemas.microsoft.com/office/drawing/2014/main" id="{7FE07304-E731-9B44-C88C-F0315F59C5AA}"/>
                </a:ext>
              </a:extLst>
            </p:cNvPr>
            <p:cNvSpPr>
              <a:spLocks noChangeShapeType="1"/>
            </p:cNvSpPr>
            <p:nvPr/>
          </p:nvSpPr>
          <p:spPr bwMode="auto">
            <a:xfrm>
              <a:off x="5473" y="2188"/>
              <a:ext cx="0" cy="184"/>
            </a:xfrm>
            <a:prstGeom prst="line">
              <a:avLst/>
            </a:prstGeom>
            <a:noFill/>
            <a:ln w="19050" cap="flat">
              <a:solidFill>
                <a:srgbClr val="D4495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b="1"/>
            </a:p>
          </p:txBody>
        </p:sp>
        <p:sp>
          <p:nvSpPr>
            <p:cNvPr id="56" name="Line 36">
              <a:extLst>
                <a:ext uri="{FF2B5EF4-FFF2-40B4-BE49-F238E27FC236}">
                  <a16:creationId xmlns:a16="http://schemas.microsoft.com/office/drawing/2014/main" id="{C8DA152E-D7AE-D263-EF8E-3B4FBFF342E7}"/>
                </a:ext>
              </a:extLst>
            </p:cNvPr>
            <p:cNvSpPr>
              <a:spLocks noChangeShapeType="1"/>
            </p:cNvSpPr>
            <p:nvPr/>
          </p:nvSpPr>
          <p:spPr bwMode="auto">
            <a:xfrm>
              <a:off x="5107" y="2556"/>
              <a:ext cx="562" cy="0"/>
            </a:xfrm>
            <a:prstGeom prst="line">
              <a:avLst/>
            </a:prstGeom>
            <a:noFill/>
            <a:ln w="19050" cap="flat">
              <a:solidFill>
                <a:srgbClr val="D4495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b="1"/>
            </a:p>
          </p:txBody>
        </p:sp>
        <p:sp>
          <p:nvSpPr>
            <p:cNvPr id="57" name="Line 37">
              <a:extLst>
                <a:ext uri="{FF2B5EF4-FFF2-40B4-BE49-F238E27FC236}">
                  <a16:creationId xmlns:a16="http://schemas.microsoft.com/office/drawing/2014/main" id="{573E7E16-314F-A875-2CBB-C7331E56418F}"/>
                </a:ext>
              </a:extLst>
            </p:cNvPr>
            <p:cNvSpPr>
              <a:spLocks noChangeShapeType="1"/>
            </p:cNvSpPr>
            <p:nvPr/>
          </p:nvSpPr>
          <p:spPr bwMode="auto">
            <a:xfrm flipH="1">
              <a:off x="5107" y="2740"/>
              <a:ext cx="562" cy="0"/>
            </a:xfrm>
            <a:prstGeom prst="line">
              <a:avLst/>
            </a:prstGeom>
            <a:noFill/>
            <a:ln w="19050" cap="flat">
              <a:solidFill>
                <a:srgbClr val="D4495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b="1"/>
            </a:p>
          </p:txBody>
        </p:sp>
        <p:sp>
          <p:nvSpPr>
            <p:cNvPr id="58" name="Line 38">
              <a:extLst>
                <a:ext uri="{FF2B5EF4-FFF2-40B4-BE49-F238E27FC236}">
                  <a16:creationId xmlns:a16="http://schemas.microsoft.com/office/drawing/2014/main" id="{451C513D-FCC9-AB7B-AC26-AA0ED51CD25B}"/>
                </a:ext>
              </a:extLst>
            </p:cNvPr>
            <p:cNvSpPr>
              <a:spLocks noChangeShapeType="1"/>
            </p:cNvSpPr>
            <p:nvPr/>
          </p:nvSpPr>
          <p:spPr bwMode="auto">
            <a:xfrm>
              <a:off x="5669" y="2556"/>
              <a:ext cx="0" cy="184"/>
            </a:xfrm>
            <a:prstGeom prst="line">
              <a:avLst/>
            </a:prstGeom>
            <a:noFill/>
            <a:ln w="19050" cap="flat">
              <a:solidFill>
                <a:srgbClr val="D4495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b="1"/>
            </a:p>
          </p:txBody>
        </p:sp>
        <p:sp>
          <p:nvSpPr>
            <p:cNvPr id="59" name="Line 39">
              <a:extLst>
                <a:ext uri="{FF2B5EF4-FFF2-40B4-BE49-F238E27FC236}">
                  <a16:creationId xmlns:a16="http://schemas.microsoft.com/office/drawing/2014/main" id="{D527E632-E150-AB3F-82FF-4A69F5E5317D}"/>
                </a:ext>
              </a:extLst>
            </p:cNvPr>
            <p:cNvSpPr>
              <a:spLocks noChangeShapeType="1"/>
            </p:cNvSpPr>
            <p:nvPr/>
          </p:nvSpPr>
          <p:spPr bwMode="auto">
            <a:xfrm>
              <a:off x="5669" y="2648"/>
              <a:ext cx="70" cy="0"/>
            </a:xfrm>
            <a:prstGeom prst="line">
              <a:avLst/>
            </a:prstGeom>
            <a:noFill/>
            <a:ln w="19050" cap="flat">
              <a:solidFill>
                <a:srgbClr val="D4495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b="1"/>
            </a:p>
          </p:txBody>
        </p:sp>
        <p:sp>
          <p:nvSpPr>
            <p:cNvPr id="60" name="Line 40">
              <a:extLst>
                <a:ext uri="{FF2B5EF4-FFF2-40B4-BE49-F238E27FC236}">
                  <a16:creationId xmlns:a16="http://schemas.microsoft.com/office/drawing/2014/main" id="{FF8FE473-D642-2786-70C8-E315D35F5229}"/>
                </a:ext>
              </a:extLst>
            </p:cNvPr>
            <p:cNvSpPr>
              <a:spLocks noChangeShapeType="1"/>
            </p:cNvSpPr>
            <p:nvPr/>
          </p:nvSpPr>
          <p:spPr bwMode="auto">
            <a:xfrm flipH="1">
              <a:off x="5107" y="2924"/>
              <a:ext cx="632" cy="0"/>
            </a:xfrm>
            <a:prstGeom prst="line">
              <a:avLst/>
            </a:prstGeom>
            <a:noFill/>
            <a:ln w="19050" cap="flat">
              <a:solidFill>
                <a:srgbClr val="D4495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b="1"/>
            </a:p>
          </p:txBody>
        </p:sp>
        <p:sp>
          <p:nvSpPr>
            <p:cNvPr id="61" name="Line 41">
              <a:extLst>
                <a:ext uri="{FF2B5EF4-FFF2-40B4-BE49-F238E27FC236}">
                  <a16:creationId xmlns:a16="http://schemas.microsoft.com/office/drawing/2014/main" id="{979D1EBA-F333-1405-0838-BAB90B9FA3A4}"/>
                </a:ext>
              </a:extLst>
            </p:cNvPr>
            <p:cNvSpPr>
              <a:spLocks noChangeShapeType="1"/>
            </p:cNvSpPr>
            <p:nvPr/>
          </p:nvSpPr>
          <p:spPr bwMode="auto">
            <a:xfrm>
              <a:off x="5739" y="2648"/>
              <a:ext cx="0" cy="276"/>
            </a:xfrm>
            <a:prstGeom prst="line">
              <a:avLst/>
            </a:prstGeom>
            <a:noFill/>
            <a:ln w="19050" cap="flat">
              <a:solidFill>
                <a:srgbClr val="D4495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b="1"/>
            </a:p>
          </p:txBody>
        </p:sp>
        <p:sp>
          <p:nvSpPr>
            <p:cNvPr id="62" name="Line 42">
              <a:extLst>
                <a:ext uri="{FF2B5EF4-FFF2-40B4-BE49-F238E27FC236}">
                  <a16:creationId xmlns:a16="http://schemas.microsoft.com/office/drawing/2014/main" id="{7AB1872B-A90E-13B7-ED2A-02B851C08DCC}"/>
                </a:ext>
              </a:extLst>
            </p:cNvPr>
            <p:cNvSpPr>
              <a:spLocks noChangeShapeType="1"/>
            </p:cNvSpPr>
            <p:nvPr/>
          </p:nvSpPr>
          <p:spPr bwMode="auto">
            <a:xfrm>
              <a:off x="5473" y="2280"/>
              <a:ext cx="312" cy="0"/>
            </a:xfrm>
            <a:prstGeom prst="line">
              <a:avLst/>
            </a:prstGeom>
            <a:noFill/>
            <a:ln w="19050" cap="flat">
              <a:solidFill>
                <a:srgbClr val="D4495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b="1"/>
            </a:p>
          </p:txBody>
        </p:sp>
        <p:sp>
          <p:nvSpPr>
            <p:cNvPr id="63" name="Line 43">
              <a:extLst>
                <a:ext uri="{FF2B5EF4-FFF2-40B4-BE49-F238E27FC236}">
                  <a16:creationId xmlns:a16="http://schemas.microsoft.com/office/drawing/2014/main" id="{650ABA80-D5BE-1916-33C1-42B735BABA92}"/>
                </a:ext>
              </a:extLst>
            </p:cNvPr>
            <p:cNvSpPr>
              <a:spLocks noChangeShapeType="1"/>
            </p:cNvSpPr>
            <p:nvPr/>
          </p:nvSpPr>
          <p:spPr bwMode="auto">
            <a:xfrm flipH="1">
              <a:off x="5739" y="2786"/>
              <a:ext cx="46" cy="0"/>
            </a:xfrm>
            <a:prstGeom prst="line">
              <a:avLst/>
            </a:prstGeom>
            <a:noFill/>
            <a:ln w="19050" cap="flat">
              <a:solidFill>
                <a:srgbClr val="D4495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b="1"/>
            </a:p>
          </p:txBody>
        </p:sp>
        <p:sp>
          <p:nvSpPr>
            <p:cNvPr id="64" name="Line 44">
              <a:extLst>
                <a:ext uri="{FF2B5EF4-FFF2-40B4-BE49-F238E27FC236}">
                  <a16:creationId xmlns:a16="http://schemas.microsoft.com/office/drawing/2014/main" id="{051E2C0E-E4F9-7FF1-91A2-3FBC985B3BE9}"/>
                </a:ext>
              </a:extLst>
            </p:cNvPr>
            <p:cNvSpPr>
              <a:spLocks noChangeShapeType="1"/>
            </p:cNvSpPr>
            <p:nvPr/>
          </p:nvSpPr>
          <p:spPr bwMode="auto">
            <a:xfrm>
              <a:off x="5785" y="2280"/>
              <a:ext cx="0" cy="506"/>
            </a:xfrm>
            <a:prstGeom prst="line">
              <a:avLst/>
            </a:prstGeom>
            <a:noFill/>
            <a:ln w="19050" cap="flat">
              <a:solidFill>
                <a:srgbClr val="D4495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b="1"/>
            </a:p>
          </p:txBody>
        </p:sp>
        <p:sp>
          <p:nvSpPr>
            <p:cNvPr id="65" name="Line 45">
              <a:extLst>
                <a:ext uri="{FF2B5EF4-FFF2-40B4-BE49-F238E27FC236}">
                  <a16:creationId xmlns:a16="http://schemas.microsoft.com/office/drawing/2014/main" id="{9845D933-A917-B399-4B39-2CAA0733FA2A}"/>
                </a:ext>
              </a:extLst>
            </p:cNvPr>
            <p:cNvSpPr>
              <a:spLocks noChangeShapeType="1"/>
            </p:cNvSpPr>
            <p:nvPr/>
          </p:nvSpPr>
          <p:spPr bwMode="auto">
            <a:xfrm>
              <a:off x="5107" y="1636"/>
              <a:ext cx="964" cy="0"/>
            </a:xfrm>
            <a:prstGeom prst="line">
              <a:avLst/>
            </a:prstGeom>
            <a:noFill/>
            <a:ln w="19050" cap="flat">
              <a:solidFill>
                <a:srgbClr val="D4495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b="1"/>
            </a:p>
          </p:txBody>
        </p:sp>
        <p:sp>
          <p:nvSpPr>
            <p:cNvPr id="66" name="Line 46">
              <a:extLst>
                <a:ext uri="{FF2B5EF4-FFF2-40B4-BE49-F238E27FC236}">
                  <a16:creationId xmlns:a16="http://schemas.microsoft.com/office/drawing/2014/main" id="{38CD2BA8-E49D-6EA5-7A13-F0F82B59C590}"/>
                </a:ext>
              </a:extLst>
            </p:cNvPr>
            <p:cNvSpPr>
              <a:spLocks noChangeShapeType="1"/>
            </p:cNvSpPr>
            <p:nvPr/>
          </p:nvSpPr>
          <p:spPr bwMode="auto">
            <a:xfrm flipH="1">
              <a:off x="5107" y="1820"/>
              <a:ext cx="964" cy="0"/>
            </a:xfrm>
            <a:prstGeom prst="line">
              <a:avLst/>
            </a:prstGeom>
            <a:noFill/>
            <a:ln w="19050" cap="flat">
              <a:solidFill>
                <a:srgbClr val="D4495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b="1"/>
            </a:p>
          </p:txBody>
        </p:sp>
        <p:sp>
          <p:nvSpPr>
            <p:cNvPr id="67" name="Line 47">
              <a:extLst>
                <a:ext uri="{FF2B5EF4-FFF2-40B4-BE49-F238E27FC236}">
                  <a16:creationId xmlns:a16="http://schemas.microsoft.com/office/drawing/2014/main" id="{9B6590D7-5F44-0632-9F75-B34708A1B866}"/>
                </a:ext>
              </a:extLst>
            </p:cNvPr>
            <p:cNvSpPr>
              <a:spLocks noChangeShapeType="1"/>
            </p:cNvSpPr>
            <p:nvPr/>
          </p:nvSpPr>
          <p:spPr bwMode="auto">
            <a:xfrm>
              <a:off x="6071" y="1636"/>
              <a:ext cx="0" cy="184"/>
            </a:xfrm>
            <a:prstGeom prst="line">
              <a:avLst/>
            </a:prstGeom>
            <a:noFill/>
            <a:ln w="19050" cap="flat">
              <a:solidFill>
                <a:srgbClr val="D4495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b="1"/>
            </a:p>
          </p:txBody>
        </p:sp>
        <p:sp>
          <p:nvSpPr>
            <p:cNvPr id="68" name="Line 48">
              <a:extLst>
                <a:ext uri="{FF2B5EF4-FFF2-40B4-BE49-F238E27FC236}">
                  <a16:creationId xmlns:a16="http://schemas.microsoft.com/office/drawing/2014/main" id="{790615BE-EDD8-2880-5519-4DACFFB52B58}"/>
                </a:ext>
              </a:extLst>
            </p:cNvPr>
            <p:cNvSpPr>
              <a:spLocks noChangeShapeType="1"/>
            </p:cNvSpPr>
            <p:nvPr/>
          </p:nvSpPr>
          <p:spPr bwMode="auto">
            <a:xfrm>
              <a:off x="5107" y="2004"/>
              <a:ext cx="972" cy="0"/>
            </a:xfrm>
            <a:prstGeom prst="line">
              <a:avLst/>
            </a:prstGeom>
            <a:noFill/>
            <a:ln w="19050" cap="flat">
              <a:solidFill>
                <a:srgbClr val="D4495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b="1"/>
            </a:p>
          </p:txBody>
        </p:sp>
        <p:sp>
          <p:nvSpPr>
            <p:cNvPr id="69" name="Line 49">
              <a:extLst>
                <a:ext uri="{FF2B5EF4-FFF2-40B4-BE49-F238E27FC236}">
                  <a16:creationId xmlns:a16="http://schemas.microsoft.com/office/drawing/2014/main" id="{E5D3D85D-DB70-2C4B-1CB9-1B383B4828E9}"/>
                </a:ext>
              </a:extLst>
            </p:cNvPr>
            <p:cNvSpPr>
              <a:spLocks noChangeShapeType="1"/>
            </p:cNvSpPr>
            <p:nvPr/>
          </p:nvSpPr>
          <p:spPr bwMode="auto">
            <a:xfrm flipH="1">
              <a:off x="5785" y="2533"/>
              <a:ext cx="294" cy="0"/>
            </a:xfrm>
            <a:prstGeom prst="line">
              <a:avLst/>
            </a:prstGeom>
            <a:noFill/>
            <a:ln w="19050" cap="flat">
              <a:solidFill>
                <a:srgbClr val="D4495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b="1"/>
            </a:p>
          </p:txBody>
        </p:sp>
        <p:sp>
          <p:nvSpPr>
            <p:cNvPr id="70" name="Line 50">
              <a:extLst>
                <a:ext uri="{FF2B5EF4-FFF2-40B4-BE49-F238E27FC236}">
                  <a16:creationId xmlns:a16="http://schemas.microsoft.com/office/drawing/2014/main" id="{328E1E86-8F2F-FDA8-D035-38A5657632DC}"/>
                </a:ext>
              </a:extLst>
            </p:cNvPr>
            <p:cNvSpPr>
              <a:spLocks noChangeShapeType="1"/>
            </p:cNvSpPr>
            <p:nvPr/>
          </p:nvSpPr>
          <p:spPr bwMode="auto">
            <a:xfrm>
              <a:off x="6079" y="2004"/>
              <a:ext cx="0" cy="529"/>
            </a:xfrm>
            <a:prstGeom prst="line">
              <a:avLst/>
            </a:prstGeom>
            <a:noFill/>
            <a:ln w="19050" cap="flat">
              <a:solidFill>
                <a:srgbClr val="D4495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b="1"/>
            </a:p>
          </p:txBody>
        </p:sp>
        <p:sp>
          <p:nvSpPr>
            <p:cNvPr id="71" name="Line 51">
              <a:extLst>
                <a:ext uri="{FF2B5EF4-FFF2-40B4-BE49-F238E27FC236}">
                  <a16:creationId xmlns:a16="http://schemas.microsoft.com/office/drawing/2014/main" id="{07FDF1AF-FE6F-A60B-A4D5-1FF2366C2996}"/>
                </a:ext>
              </a:extLst>
            </p:cNvPr>
            <p:cNvSpPr>
              <a:spLocks noChangeShapeType="1"/>
            </p:cNvSpPr>
            <p:nvPr/>
          </p:nvSpPr>
          <p:spPr bwMode="auto">
            <a:xfrm>
              <a:off x="6071" y="1728"/>
              <a:ext cx="100" cy="0"/>
            </a:xfrm>
            <a:prstGeom prst="line">
              <a:avLst/>
            </a:prstGeom>
            <a:noFill/>
            <a:ln w="19050" cap="flat">
              <a:solidFill>
                <a:srgbClr val="D4495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b="1"/>
            </a:p>
          </p:txBody>
        </p:sp>
        <p:sp>
          <p:nvSpPr>
            <p:cNvPr id="72" name="Line 52">
              <a:extLst>
                <a:ext uri="{FF2B5EF4-FFF2-40B4-BE49-F238E27FC236}">
                  <a16:creationId xmlns:a16="http://schemas.microsoft.com/office/drawing/2014/main" id="{CD3D1AD5-4D09-18D0-EE80-5719EB45B823}"/>
                </a:ext>
              </a:extLst>
            </p:cNvPr>
            <p:cNvSpPr>
              <a:spLocks noChangeShapeType="1"/>
            </p:cNvSpPr>
            <p:nvPr/>
          </p:nvSpPr>
          <p:spPr bwMode="auto">
            <a:xfrm flipH="1">
              <a:off x="6079" y="2268"/>
              <a:ext cx="92" cy="0"/>
            </a:xfrm>
            <a:prstGeom prst="line">
              <a:avLst/>
            </a:prstGeom>
            <a:noFill/>
            <a:ln w="19050" cap="flat">
              <a:solidFill>
                <a:srgbClr val="D4495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b="1"/>
            </a:p>
          </p:txBody>
        </p:sp>
        <p:sp>
          <p:nvSpPr>
            <p:cNvPr id="73" name="Line 53">
              <a:extLst>
                <a:ext uri="{FF2B5EF4-FFF2-40B4-BE49-F238E27FC236}">
                  <a16:creationId xmlns:a16="http://schemas.microsoft.com/office/drawing/2014/main" id="{7BDFF13F-9F5A-D338-FDAB-E4AB1DB5E74A}"/>
                </a:ext>
              </a:extLst>
            </p:cNvPr>
            <p:cNvSpPr>
              <a:spLocks noChangeShapeType="1"/>
            </p:cNvSpPr>
            <p:nvPr/>
          </p:nvSpPr>
          <p:spPr bwMode="auto">
            <a:xfrm>
              <a:off x="6171" y="1728"/>
              <a:ext cx="0" cy="540"/>
            </a:xfrm>
            <a:prstGeom prst="line">
              <a:avLst/>
            </a:prstGeom>
            <a:noFill/>
            <a:ln w="19050" cap="flat">
              <a:solidFill>
                <a:srgbClr val="D4495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b="1"/>
            </a:p>
          </p:txBody>
        </p:sp>
        <p:sp>
          <p:nvSpPr>
            <p:cNvPr id="74" name="Line 54">
              <a:extLst>
                <a:ext uri="{FF2B5EF4-FFF2-40B4-BE49-F238E27FC236}">
                  <a16:creationId xmlns:a16="http://schemas.microsoft.com/office/drawing/2014/main" id="{D13B9517-DE92-F6E2-068A-E2FF0D8365F5}"/>
                </a:ext>
              </a:extLst>
            </p:cNvPr>
            <p:cNvSpPr>
              <a:spLocks noChangeShapeType="1"/>
            </p:cNvSpPr>
            <p:nvPr/>
          </p:nvSpPr>
          <p:spPr bwMode="auto">
            <a:xfrm>
              <a:off x="6171" y="1998"/>
              <a:ext cx="109" cy="0"/>
            </a:xfrm>
            <a:prstGeom prst="line">
              <a:avLst/>
            </a:prstGeom>
            <a:noFill/>
            <a:ln w="19050" cap="flat">
              <a:solidFill>
                <a:srgbClr val="D4495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b="1"/>
            </a:p>
          </p:txBody>
        </p:sp>
        <p:sp>
          <p:nvSpPr>
            <p:cNvPr id="75" name="Line 55">
              <a:extLst>
                <a:ext uri="{FF2B5EF4-FFF2-40B4-BE49-F238E27FC236}">
                  <a16:creationId xmlns:a16="http://schemas.microsoft.com/office/drawing/2014/main" id="{137A79D4-E312-A4B1-674A-D7E2C28FD447}"/>
                </a:ext>
              </a:extLst>
            </p:cNvPr>
            <p:cNvSpPr>
              <a:spLocks noChangeShapeType="1"/>
            </p:cNvSpPr>
            <p:nvPr/>
          </p:nvSpPr>
          <p:spPr bwMode="auto">
            <a:xfrm flipH="1">
              <a:off x="5107" y="3109"/>
              <a:ext cx="1173" cy="0"/>
            </a:xfrm>
            <a:prstGeom prst="line">
              <a:avLst/>
            </a:prstGeom>
            <a:noFill/>
            <a:ln w="19050" cap="flat">
              <a:solidFill>
                <a:srgbClr val="3DAE4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b="1"/>
            </a:p>
          </p:txBody>
        </p:sp>
        <p:sp>
          <p:nvSpPr>
            <p:cNvPr id="76" name="Line 56">
              <a:extLst>
                <a:ext uri="{FF2B5EF4-FFF2-40B4-BE49-F238E27FC236}">
                  <a16:creationId xmlns:a16="http://schemas.microsoft.com/office/drawing/2014/main" id="{87800090-AE2C-EF98-ECC4-0F93AA4E6E46}"/>
                </a:ext>
              </a:extLst>
            </p:cNvPr>
            <p:cNvSpPr>
              <a:spLocks noChangeShapeType="1"/>
            </p:cNvSpPr>
            <p:nvPr/>
          </p:nvSpPr>
          <p:spPr bwMode="auto">
            <a:xfrm>
              <a:off x="6280" y="1998"/>
              <a:ext cx="0" cy="1111"/>
            </a:xfrm>
            <a:prstGeom prst="line">
              <a:avLst/>
            </a:prstGeom>
            <a:noFill/>
            <a:ln w="19050" cap="flat">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b="1"/>
            </a:p>
          </p:txBody>
        </p:sp>
        <p:sp>
          <p:nvSpPr>
            <p:cNvPr id="77" name="Line 57">
              <a:extLst>
                <a:ext uri="{FF2B5EF4-FFF2-40B4-BE49-F238E27FC236}">
                  <a16:creationId xmlns:a16="http://schemas.microsoft.com/office/drawing/2014/main" id="{5BD07EDF-03AF-D210-6F72-12CBFEDDED7F}"/>
                </a:ext>
              </a:extLst>
            </p:cNvPr>
            <p:cNvSpPr>
              <a:spLocks noChangeShapeType="1"/>
            </p:cNvSpPr>
            <p:nvPr/>
          </p:nvSpPr>
          <p:spPr bwMode="auto">
            <a:xfrm>
              <a:off x="5107" y="3292"/>
              <a:ext cx="1578" cy="0"/>
            </a:xfrm>
            <a:prstGeom prst="line">
              <a:avLst/>
            </a:prstGeom>
            <a:noFill/>
            <a:ln w="19050" cap="flat">
              <a:solidFill>
                <a:srgbClr val="4270DD"/>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b="1"/>
            </a:p>
          </p:txBody>
        </p:sp>
        <p:sp>
          <p:nvSpPr>
            <p:cNvPr id="78" name="Line 58">
              <a:extLst>
                <a:ext uri="{FF2B5EF4-FFF2-40B4-BE49-F238E27FC236}">
                  <a16:creationId xmlns:a16="http://schemas.microsoft.com/office/drawing/2014/main" id="{136A9BE1-C2D3-91BF-8C21-AA079357AEDD}"/>
                </a:ext>
              </a:extLst>
            </p:cNvPr>
            <p:cNvSpPr>
              <a:spLocks noChangeShapeType="1"/>
            </p:cNvSpPr>
            <p:nvPr/>
          </p:nvSpPr>
          <p:spPr bwMode="auto">
            <a:xfrm flipH="1">
              <a:off x="5107" y="3477"/>
              <a:ext cx="1578" cy="0"/>
            </a:xfrm>
            <a:prstGeom prst="line">
              <a:avLst/>
            </a:prstGeom>
            <a:noFill/>
            <a:ln w="19050" cap="flat">
              <a:solidFill>
                <a:srgbClr val="CC7929"/>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b="1"/>
            </a:p>
          </p:txBody>
        </p:sp>
        <p:sp>
          <p:nvSpPr>
            <p:cNvPr id="79" name="Line 59">
              <a:extLst>
                <a:ext uri="{FF2B5EF4-FFF2-40B4-BE49-F238E27FC236}">
                  <a16:creationId xmlns:a16="http://schemas.microsoft.com/office/drawing/2014/main" id="{02A86AF9-A762-F4AD-2294-5B4008AFA61A}"/>
                </a:ext>
              </a:extLst>
            </p:cNvPr>
            <p:cNvSpPr>
              <a:spLocks noChangeShapeType="1"/>
            </p:cNvSpPr>
            <p:nvPr/>
          </p:nvSpPr>
          <p:spPr bwMode="auto">
            <a:xfrm>
              <a:off x="6685" y="3292"/>
              <a:ext cx="0" cy="185"/>
            </a:xfrm>
            <a:prstGeom prst="line">
              <a:avLst/>
            </a:prstGeom>
            <a:noFill/>
            <a:ln w="19050" cap="flat">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b="1"/>
            </a:p>
          </p:txBody>
        </p:sp>
        <p:sp>
          <p:nvSpPr>
            <p:cNvPr id="80" name="Line 60">
              <a:extLst>
                <a:ext uri="{FF2B5EF4-FFF2-40B4-BE49-F238E27FC236}">
                  <a16:creationId xmlns:a16="http://schemas.microsoft.com/office/drawing/2014/main" id="{7B59C9E3-DFCC-DC2A-DB0C-7145B74FA864}"/>
                </a:ext>
              </a:extLst>
            </p:cNvPr>
            <p:cNvSpPr>
              <a:spLocks noChangeShapeType="1"/>
            </p:cNvSpPr>
            <p:nvPr/>
          </p:nvSpPr>
          <p:spPr bwMode="auto">
            <a:xfrm>
              <a:off x="6685" y="3384"/>
              <a:ext cx="74" cy="0"/>
            </a:xfrm>
            <a:prstGeom prst="line">
              <a:avLst/>
            </a:prstGeom>
            <a:noFill/>
            <a:ln w="19050" cap="flat">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b="1"/>
            </a:p>
          </p:txBody>
        </p:sp>
        <p:sp>
          <p:nvSpPr>
            <p:cNvPr id="81" name="Line 61">
              <a:extLst>
                <a:ext uri="{FF2B5EF4-FFF2-40B4-BE49-F238E27FC236}">
                  <a16:creationId xmlns:a16="http://schemas.microsoft.com/office/drawing/2014/main" id="{1376C900-A352-6CB5-3F76-47243425889D}"/>
                </a:ext>
              </a:extLst>
            </p:cNvPr>
            <p:cNvSpPr>
              <a:spLocks noChangeShapeType="1"/>
            </p:cNvSpPr>
            <p:nvPr/>
          </p:nvSpPr>
          <p:spPr bwMode="auto">
            <a:xfrm flipH="1">
              <a:off x="5107" y="3660"/>
              <a:ext cx="1652" cy="0"/>
            </a:xfrm>
            <a:prstGeom prst="line">
              <a:avLst/>
            </a:prstGeom>
            <a:noFill/>
            <a:ln w="19050" cap="flat">
              <a:solidFill>
                <a:srgbClr val="28B68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b="1"/>
            </a:p>
          </p:txBody>
        </p:sp>
        <p:sp>
          <p:nvSpPr>
            <p:cNvPr id="82" name="Line 62">
              <a:extLst>
                <a:ext uri="{FF2B5EF4-FFF2-40B4-BE49-F238E27FC236}">
                  <a16:creationId xmlns:a16="http://schemas.microsoft.com/office/drawing/2014/main" id="{B2CCF44C-A58E-23E4-16C3-8C87E3D3F5C6}"/>
                </a:ext>
              </a:extLst>
            </p:cNvPr>
            <p:cNvSpPr>
              <a:spLocks noChangeShapeType="1"/>
            </p:cNvSpPr>
            <p:nvPr/>
          </p:nvSpPr>
          <p:spPr bwMode="auto">
            <a:xfrm>
              <a:off x="6759" y="3384"/>
              <a:ext cx="0" cy="276"/>
            </a:xfrm>
            <a:prstGeom prst="line">
              <a:avLst/>
            </a:prstGeom>
            <a:noFill/>
            <a:ln w="19050" cap="flat">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b="1"/>
            </a:p>
          </p:txBody>
        </p:sp>
        <p:sp>
          <p:nvSpPr>
            <p:cNvPr id="83" name="Line 63">
              <a:extLst>
                <a:ext uri="{FF2B5EF4-FFF2-40B4-BE49-F238E27FC236}">
                  <a16:creationId xmlns:a16="http://schemas.microsoft.com/office/drawing/2014/main" id="{31CABE64-3CDB-B525-F7B3-DDC0445F6FBB}"/>
                </a:ext>
              </a:extLst>
            </p:cNvPr>
            <p:cNvSpPr>
              <a:spLocks noChangeShapeType="1"/>
            </p:cNvSpPr>
            <p:nvPr/>
          </p:nvSpPr>
          <p:spPr bwMode="auto">
            <a:xfrm>
              <a:off x="6280" y="2553"/>
              <a:ext cx="980" cy="0"/>
            </a:xfrm>
            <a:prstGeom prst="line">
              <a:avLst/>
            </a:prstGeom>
            <a:noFill/>
            <a:ln w="19050" cap="flat">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b="1"/>
            </a:p>
          </p:txBody>
        </p:sp>
        <p:sp>
          <p:nvSpPr>
            <p:cNvPr id="84" name="Line 64">
              <a:extLst>
                <a:ext uri="{FF2B5EF4-FFF2-40B4-BE49-F238E27FC236}">
                  <a16:creationId xmlns:a16="http://schemas.microsoft.com/office/drawing/2014/main" id="{A2577C61-8B01-2464-A2BB-CF50EE708755}"/>
                </a:ext>
              </a:extLst>
            </p:cNvPr>
            <p:cNvSpPr>
              <a:spLocks noChangeShapeType="1"/>
            </p:cNvSpPr>
            <p:nvPr/>
          </p:nvSpPr>
          <p:spPr bwMode="auto">
            <a:xfrm flipH="1">
              <a:off x="6759" y="3522"/>
              <a:ext cx="501" cy="0"/>
            </a:xfrm>
            <a:prstGeom prst="line">
              <a:avLst/>
            </a:prstGeom>
            <a:noFill/>
            <a:ln w="19050" cap="flat">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b="1"/>
            </a:p>
          </p:txBody>
        </p:sp>
        <p:sp>
          <p:nvSpPr>
            <p:cNvPr id="85" name="Line 65">
              <a:extLst>
                <a:ext uri="{FF2B5EF4-FFF2-40B4-BE49-F238E27FC236}">
                  <a16:creationId xmlns:a16="http://schemas.microsoft.com/office/drawing/2014/main" id="{381A35FC-3C3F-8C4E-E915-61E035A6C19A}"/>
                </a:ext>
              </a:extLst>
            </p:cNvPr>
            <p:cNvSpPr>
              <a:spLocks noChangeShapeType="1"/>
            </p:cNvSpPr>
            <p:nvPr/>
          </p:nvSpPr>
          <p:spPr bwMode="auto">
            <a:xfrm>
              <a:off x="7260" y="2553"/>
              <a:ext cx="0" cy="969"/>
            </a:xfrm>
            <a:prstGeom prst="line">
              <a:avLst/>
            </a:prstGeom>
            <a:noFill/>
            <a:ln w="19050" cap="flat">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b="1"/>
            </a:p>
          </p:txBody>
        </p:sp>
        <p:sp>
          <p:nvSpPr>
            <p:cNvPr id="86" name="Line 66">
              <a:extLst>
                <a:ext uri="{FF2B5EF4-FFF2-40B4-BE49-F238E27FC236}">
                  <a16:creationId xmlns:a16="http://schemas.microsoft.com/office/drawing/2014/main" id="{1F74F0E5-791F-0E45-D404-CE2E8CFE230F}"/>
                </a:ext>
              </a:extLst>
            </p:cNvPr>
            <p:cNvSpPr>
              <a:spLocks noChangeShapeType="1"/>
            </p:cNvSpPr>
            <p:nvPr/>
          </p:nvSpPr>
          <p:spPr bwMode="auto">
            <a:xfrm>
              <a:off x="7260" y="3038"/>
              <a:ext cx="216" cy="0"/>
            </a:xfrm>
            <a:prstGeom prst="line">
              <a:avLst/>
            </a:prstGeom>
            <a:noFill/>
            <a:ln w="19050" cap="flat">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b="1"/>
            </a:p>
          </p:txBody>
        </p:sp>
      </p:grpSp>
    </p:spTree>
    <p:extLst>
      <p:ext uri="{BB962C8B-B14F-4D97-AF65-F5344CB8AC3E}">
        <p14:creationId xmlns:p14="http://schemas.microsoft.com/office/powerpoint/2010/main" val="21607104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65B22A-B7E0-E1BF-9548-B1255383AA90}"/>
              </a:ext>
            </a:extLst>
          </p:cNvPr>
          <p:cNvSpPr>
            <a:spLocks noGrp="1"/>
          </p:cNvSpPr>
          <p:nvPr>
            <p:ph type="title"/>
          </p:nvPr>
        </p:nvSpPr>
        <p:spPr/>
        <p:txBody>
          <a:bodyPr/>
          <a:lstStyle/>
          <a:p>
            <a:r>
              <a:rPr lang="en-US" b="1" dirty="0">
                <a:latin typeface="Calibri" panose="020F0502020204030204" pitchFamily="34" charset="0"/>
                <a:ea typeface="Calibri" panose="020F0502020204030204" pitchFamily="34" charset="0"/>
                <a:cs typeface="Calibri" panose="020F0502020204030204" pitchFamily="34" charset="0"/>
              </a:rPr>
              <a:t>Macrozooplankton</a:t>
            </a:r>
          </a:p>
        </p:txBody>
      </p:sp>
      <p:pic>
        <p:nvPicPr>
          <p:cNvPr id="3" name="Picture 2">
            <a:extLst>
              <a:ext uri="{FF2B5EF4-FFF2-40B4-BE49-F238E27FC236}">
                <a16:creationId xmlns:a16="http://schemas.microsoft.com/office/drawing/2014/main" id="{6302A13F-1E1D-5BF5-F9B7-09ADEF77B3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2872" y="6333707"/>
            <a:ext cx="2367213" cy="309729"/>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3">
            <a:extLst>
              <a:ext uri="{FF2B5EF4-FFF2-40B4-BE49-F238E27FC236}">
                <a16:creationId xmlns:a16="http://schemas.microsoft.com/office/drawing/2014/main" id="{E08C2F75-66BD-E88B-FD62-9CC13881E292}"/>
              </a:ext>
            </a:extLst>
          </p:cNvPr>
          <p:cNvGrpSpPr/>
          <p:nvPr/>
        </p:nvGrpSpPr>
        <p:grpSpPr>
          <a:xfrm>
            <a:off x="8038214" y="600877"/>
            <a:ext cx="3794902" cy="1430556"/>
            <a:chOff x="20934779" y="15781084"/>
            <a:chExt cx="9212295" cy="4072134"/>
          </a:xfrm>
        </p:grpSpPr>
        <p:grpSp>
          <p:nvGrpSpPr>
            <p:cNvPr id="5" name="Group 4">
              <a:extLst>
                <a:ext uri="{FF2B5EF4-FFF2-40B4-BE49-F238E27FC236}">
                  <a16:creationId xmlns:a16="http://schemas.microsoft.com/office/drawing/2014/main" id="{576D180E-3B1D-6CAA-B013-1843F9EA0BA7}"/>
                </a:ext>
              </a:extLst>
            </p:cNvPr>
            <p:cNvGrpSpPr/>
            <p:nvPr/>
          </p:nvGrpSpPr>
          <p:grpSpPr>
            <a:xfrm>
              <a:off x="23883228" y="15781084"/>
              <a:ext cx="6263846" cy="4072134"/>
              <a:chOff x="4404928" y="1585376"/>
              <a:chExt cx="6621487" cy="3818656"/>
            </a:xfrm>
          </p:grpSpPr>
          <p:sp>
            <p:nvSpPr>
              <p:cNvPr id="10" name="Flowchart: Alternate Process 9">
                <a:extLst>
                  <a:ext uri="{FF2B5EF4-FFF2-40B4-BE49-F238E27FC236}">
                    <a16:creationId xmlns:a16="http://schemas.microsoft.com/office/drawing/2014/main" id="{7A8AB775-7CD2-3F53-8DF5-11D3D36770E1}"/>
                  </a:ext>
                </a:extLst>
              </p:cNvPr>
              <p:cNvSpPr/>
              <p:nvPr/>
            </p:nvSpPr>
            <p:spPr>
              <a:xfrm>
                <a:off x="4404928" y="3006880"/>
                <a:ext cx="2461888" cy="1010165"/>
              </a:xfrm>
              <a:prstGeom prst="flowChartAlternateProcess">
                <a:avLst/>
              </a:prstGeom>
              <a:solidFill>
                <a:srgbClr val="15608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700" b="1" dirty="0">
                    <a:latin typeface="Calibri" panose="020F0502020204030204" pitchFamily="34" charset="0"/>
                    <a:ea typeface="Calibri" panose="020F0502020204030204" pitchFamily="34" charset="0"/>
                    <a:cs typeface="Calibri" panose="020F0502020204030204" pitchFamily="34" charset="0"/>
                  </a:rPr>
                  <a:t>Phytoplankton</a:t>
                </a:r>
              </a:p>
            </p:txBody>
          </p:sp>
          <p:sp>
            <p:nvSpPr>
              <p:cNvPr id="11" name="Flowchart: Alternate Process 10">
                <a:extLst>
                  <a:ext uri="{FF2B5EF4-FFF2-40B4-BE49-F238E27FC236}">
                    <a16:creationId xmlns:a16="http://schemas.microsoft.com/office/drawing/2014/main" id="{3CF8B2B7-310C-2F7F-CCFA-BA7DE56FA64E}"/>
                  </a:ext>
                </a:extLst>
              </p:cNvPr>
              <p:cNvSpPr/>
              <p:nvPr/>
            </p:nvSpPr>
            <p:spPr>
              <a:xfrm>
                <a:off x="6180267" y="1585376"/>
                <a:ext cx="3039000" cy="1006364"/>
              </a:xfrm>
              <a:prstGeom prst="flowChartAlternateProcess">
                <a:avLst/>
              </a:prstGeom>
              <a:solidFill>
                <a:srgbClr val="156082"/>
              </a:solidFill>
              <a:ln>
                <a:solidFill>
                  <a:schemeClr val="tx1"/>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700" b="1" dirty="0">
                    <a:solidFill>
                      <a:schemeClr val="bg1"/>
                    </a:solidFill>
                    <a:latin typeface="Calibri" panose="020F0502020204030204" pitchFamily="34" charset="0"/>
                    <a:ea typeface="Calibri" panose="020F0502020204030204" pitchFamily="34" charset="0"/>
                    <a:cs typeface="Calibri" panose="020F0502020204030204" pitchFamily="34" charset="0"/>
                  </a:rPr>
                  <a:t>Microzooplankton</a:t>
                </a:r>
              </a:p>
            </p:txBody>
          </p:sp>
          <p:sp>
            <p:nvSpPr>
              <p:cNvPr id="12" name="Flowchart: Alternate Process 11">
                <a:extLst>
                  <a:ext uri="{FF2B5EF4-FFF2-40B4-BE49-F238E27FC236}">
                    <a16:creationId xmlns:a16="http://schemas.microsoft.com/office/drawing/2014/main" id="{C7B239DE-1024-FA36-64E2-BC0402B1E112}"/>
                  </a:ext>
                </a:extLst>
              </p:cNvPr>
              <p:cNvSpPr/>
              <p:nvPr/>
            </p:nvSpPr>
            <p:spPr>
              <a:xfrm>
                <a:off x="6304236" y="4393868"/>
                <a:ext cx="3053032" cy="1010164"/>
              </a:xfrm>
              <a:prstGeom prst="flowChartAlternateProcess">
                <a:avLst/>
              </a:prstGeom>
              <a:solidFill>
                <a:srgbClr val="156082"/>
              </a:solidFill>
              <a:ln>
                <a:solidFill>
                  <a:schemeClr val="tx1"/>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700" b="1" dirty="0">
                    <a:solidFill>
                      <a:schemeClr val="bg1"/>
                    </a:solidFill>
                    <a:latin typeface="Calibri" panose="020F0502020204030204" pitchFamily="34" charset="0"/>
                    <a:ea typeface="Calibri" panose="020F0502020204030204" pitchFamily="34" charset="0"/>
                    <a:cs typeface="Calibri" panose="020F0502020204030204" pitchFamily="34" charset="0"/>
                  </a:rPr>
                  <a:t>Macrozooplankton</a:t>
                </a:r>
              </a:p>
            </p:txBody>
          </p:sp>
          <p:sp>
            <p:nvSpPr>
              <p:cNvPr id="13" name="Flowchart: Alternate Process 12">
                <a:extLst>
                  <a:ext uri="{FF2B5EF4-FFF2-40B4-BE49-F238E27FC236}">
                    <a16:creationId xmlns:a16="http://schemas.microsoft.com/office/drawing/2014/main" id="{D2CDFBEE-B77D-DEB7-64A0-7E0860B8B4F8}"/>
                  </a:ext>
                </a:extLst>
              </p:cNvPr>
              <p:cNvSpPr/>
              <p:nvPr/>
            </p:nvSpPr>
            <p:spPr>
              <a:xfrm>
                <a:off x="8665871" y="2965726"/>
                <a:ext cx="2360544" cy="1010165"/>
              </a:xfrm>
              <a:prstGeom prst="flowChartAlternate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700" b="1" dirty="0">
                    <a:latin typeface="Calibri" panose="020F0502020204030204" pitchFamily="34" charset="0"/>
                    <a:ea typeface="Calibri" panose="020F0502020204030204" pitchFamily="34" charset="0"/>
                    <a:cs typeface="Calibri" panose="020F0502020204030204" pitchFamily="34" charset="0"/>
                  </a:rPr>
                  <a:t>Planktivorous Fish</a:t>
                </a:r>
              </a:p>
            </p:txBody>
          </p:sp>
          <p:sp>
            <p:nvSpPr>
              <p:cNvPr id="14" name="Arrow: Right 13">
                <a:extLst>
                  <a:ext uri="{FF2B5EF4-FFF2-40B4-BE49-F238E27FC236}">
                    <a16:creationId xmlns:a16="http://schemas.microsoft.com/office/drawing/2014/main" id="{AAEAED0A-943C-2874-7D67-7B0566115D7C}"/>
                  </a:ext>
                </a:extLst>
              </p:cNvPr>
              <p:cNvSpPr/>
              <p:nvPr/>
            </p:nvSpPr>
            <p:spPr>
              <a:xfrm rot="18789229">
                <a:off x="9428510" y="4153631"/>
                <a:ext cx="520934" cy="30280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500">
                  <a:latin typeface="Calibri" panose="020F0502020204030204" pitchFamily="34" charset="0"/>
                  <a:ea typeface="Calibri" panose="020F0502020204030204" pitchFamily="34" charset="0"/>
                  <a:cs typeface="Calibri" panose="020F0502020204030204" pitchFamily="34" charset="0"/>
                </a:endParaRPr>
              </a:p>
            </p:txBody>
          </p:sp>
          <p:sp>
            <p:nvSpPr>
              <p:cNvPr id="15" name="Arrow: Right 14">
                <a:extLst>
                  <a:ext uri="{FF2B5EF4-FFF2-40B4-BE49-F238E27FC236}">
                    <a16:creationId xmlns:a16="http://schemas.microsoft.com/office/drawing/2014/main" id="{6695D05F-D6AC-C92E-2FA7-61083A6D66D1}"/>
                  </a:ext>
                </a:extLst>
              </p:cNvPr>
              <p:cNvSpPr/>
              <p:nvPr/>
            </p:nvSpPr>
            <p:spPr>
              <a:xfrm rot="2763729">
                <a:off x="9441771" y="2394407"/>
                <a:ext cx="603553" cy="31214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500" dirty="0">
                  <a:latin typeface="Calibri" panose="020F0502020204030204" pitchFamily="34" charset="0"/>
                  <a:ea typeface="Calibri" panose="020F0502020204030204" pitchFamily="34" charset="0"/>
                  <a:cs typeface="Calibri" panose="020F0502020204030204" pitchFamily="34" charset="0"/>
                </a:endParaRPr>
              </a:p>
            </p:txBody>
          </p:sp>
          <p:sp>
            <p:nvSpPr>
              <p:cNvPr id="16" name="Arrow: Right 15">
                <a:extLst>
                  <a:ext uri="{FF2B5EF4-FFF2-40B4-BE49-F238E27FC236}">
                    <a16:creationId xmlns:a16="http://schemas.microsoft.com/office/drawing/2014/main" id="{89A94A2D-D9B3-A764-C35D-7EE48CE9BC0C}"/>
                  </a:ext>
                </a:extLst>
              </p:cNvPr>
              <p:cNvSpPr/>
              <p:nvPr/>
            </p:nvSpPr>
            <p:spPr>
              <a:xfrm rot="5400000">
                <a:off x="7011309" y="3379583"/>
                <a:ext cx="1434435" cy="35666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500">
                  <a:latin typeface="Calibri" panose="020F0502020204030204" pitchFamily="34" charset="0"/>
                  <a:ea typeface="Calibri" panose="020F0502020204030204" pitchFamily="34" charset="0"/>
                  <a:cs typeface="Calibri" panose="020F0502020204030204" pitchFamily="34" charset="0"/>
                </a:endParaRPr>
              </a:p>
            </p:txBody>
          </p:sp>
        </p:grpSp>
        <p:sp>
          <p:nvSpPr>
            <p:cNvPr id="6" name="Flowchart: Alternate Process 5">
              <a:extLst>
                <a:ext uri="{FF2B5EF4-FFF2-40B4-BE49-F238E27FC236}">
                  <a16:creationId xmlns:a16="http://schemas.microsoft.com/office/drawing/2014/main" id="{AFAAF0DE-08C1-DBA2-6DAC-407696811CC0}"/>
                </a:ext>
              </a:extLst>
            </p:cNvPr>
            <p:cNvSpPr/>
            <p:nvPr/>
          </p:nvSpPr>
          <p:spPr>
            <a:xfrm>
              <a:off x="20934779" y="17283235"/>
              <a:ext cx="2145442" cy="1077218"/>
            </a:xfrm>
            <a:prstGeom prst="flowChartAlternate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700" b="1" dirty="0">
                  <a:latin typeface="Calibri" panose="020F0502020204030204" pitchFamily="34" charset="0"/>
                  <a:ea typeface="Calibri" panose="020F0502020204030204" pitchFamily="34" charset="0"/>
                  <a:cs typeface="Calibri" panose="020F0502020204030204" pitchFamily="34" charset="0"/>
                </a:rPr>
                <a:t>Nutrients + Light</a:t>
              </a:r>
            </a:p>
          </p:txBody>
        </p:sp>
        <p:sp>
          <p:nvSpPr>
            <p:cNvPr id="7" name="Arrow: Right 6">
              <a:extLst>
                <a:ext uri="{FF2B5EF4-FFF2-40B4-BE49-F238E27FC236}">
                  <a16:creationId xmlns:a16="http://schemas.microsoft.com/office/drawing/2014/main" id="{95CDEAFA-9614-3EBE-2C60-D2466C008DA1}"/>
                </a:ext>
              </a:extLst>
            </p:cNvPr>
            <p:cNvSpPr/>
            <p:nvPr/>
          </p:nvSpPr>
          <p:spPr>
            <a:xfrm rot="2763729">
              <a:off x="24973252" y="18624606"/>
              <a:ext cx="643616" cy="29528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500" dirty="0">
                <a:latin typeface="Calibri" panose="020F0502020204030204" pitchFamily="34" charset="0"/>
                <a:ea typeface="Calibri" panose="020F0502020204030204" pitchFamily="34" charset="0"/>
                <a:cs typeface="Calibri" panose="020F0502020204030204" pitchFamily="34" charset="0"/>
              </a:endParaRPr>
            </a:p>
          </p:txBody>
        </p:sp>
        <p:sp>
          <p:nvSpPr>
            <p:cNvPr id="8" name="Arrow: Right 7">
              <a:extLst>
                <a:ext uri="{FF2B5EF4-FFF2-40B4-BE49-F238E27FC236}">
                  <a16:creationId xmlns:a16="http://schemas.microsoft.com/office/drawing/2014/main" id="{31B8000A-FBE6-6B7C-11E9-642E6B6DA7F5}"/>
                </a:ext>
              </a:extLst>
            </p:cNvPr>
            <p:cNvSpPr/>
            <p:nvPr/>
          </p:nvSpPr>
          <p:spPr>
            <a:xfrm rot="18789229">
              <a:off x="24958723" y="16752444"/>
              <a:ext cx="628326" cy="31455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500">
                <a:latin typeface="Calibri" panose="020F0502020204030204" pitchFamily="34" charset="0"/>
                <a:ea typeface="Calibri" panose="020F0502020204030204" pitchFamily="34" charset="0"/>
                <a:cs typeface="Calibri" panose="020F0502020204030204" pitchFamily="34" charset="0"/>
              </a:endParaRPr>
            </a:p>
          </p:txBody>
        </p:sp>
        <p:sp>
          <p:nvSpPr>
            <p:cNvPr id="9" name="Arrow: Right 8">
              <a:extLst>
                <a:ext uri="{FF2B5EF4-FFF2-40B4-BE49-F238E27FC236}">
                  <a16:creationId xmlns:a16="http://schemas.microsoft.com/office/drawing/2014/main" id="{48FE21C7-04EE-60A8-CDE4-687008B31127}"/>
                </a:ext>
              </a:extLst>
            </p:cNvPr>
            <p:cNvSpPr/>
            <p:nvPr/>
          </p:nvSpPr>
          <p:spPr>
            <a:xfrm>
              <a:off x="23164102" y="17651103"/>
              <a:ext cx="530947" cy="33209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500" dirty="0">
                <a:latin typeface="Calibri" panose="020F0502020204030204" pitchFamily="34" charset="0"/>
                <a:ea typeface="Calibri" panose="020F0502020204030204" pitchFamily="34" charset="0"/>
                <a:cs typeface="Calibri" panose="020F0502020204030204" pitchFamily="34" charset="0"/>
              </a:endParaRPr>
            </a:p>
          </p:txBody>
        </p:sp>
      </p:grpSp>
      <p:sp>
        <p:nvSpPr>
          <p:cNvPr id="30" name="Oval 29">
            <a:extLst>
              <a:ext uri="{FF2B5EF4-FFF2-40B4-BE49-F238E27FC236}">
                <a16:creationId xmlns:a16="http://schemas.microsoft.com/office/drawing/2014/main" id="{E7538F3A-465A-1D9A-A5AE-D440946B2B41}"/>
              </a:ext>
            </a:extLst>
          </p:cNvPr>
          <p:cNvSpPr/>
          <p:nvPr/>
        </p:nvSpPr>
        <p:spPr>
          <a:xfrm>
            <a:off x="9912169" y="1526961"/>
            <a:ext cx="1334437" cy="671146"/>
          </a:xfrm>
          <a:prstGeom prst="ellipse">
            <a:avLst/>
          </a:prstGeom>
          <a:noFill/>
          <a:ln w="381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8">
            <a:extLst>
              <a:ext uri="{FF2B5EF4-FFF2-40B4-BE49-F238E27FC236}">
                <a16:creationId xmlns:a16="http://schemas.microsoft.com/office/drawing/2014/main" id="{CA90DA71-7C37-113A-9860-C1BADA3456E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4830"/>
            <a:ext cx="12192000" cy="458787"/>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7" name="Chart 16">
            <a:extLst>
              <a:ext uri="{FF2B5EF4-FFF2-40B4-BE49-F238E27FC236}">
                <a16:creationId xmlns:a16="http://schemas.microsoft.com/office/drawing/2014/main" id="{7E1840BD-0519-82CB-F25D-A5A7976EC489}"/>
              </a:ext>
            </a:extLst>
          </p:cNvPr>
          <p:cNvGraphicFramePr>
            <a:graphicFrameLocks/>
          </p:cNvGraphicFramePr>
          <p:nvPr>
            <p:extLst>
              <p:ext uri="{D42A27DB-BD31-4B8C-83A1-F6EECF244321}">
                <p14:modId xmlns:p14="http://schemas.microsoft.com/office/powerpoint/2010/main" val="2929381989"/>
              </p:ext>
            </p:extLst>
          </p:nvPr>
        </p:nvGraphicFramePr>
        <p:xfrm>
          <a:off x="177196" y="1690688"/>
          <a:ext cx="6691690" cy="4405312"/>
        </p:xfrm>
        <a:graphic>
          <a:graphicData uri="http://schemas.openxmlformats.org/drawingml/2006/chart">
            <c:chart xmlns:c="http://schemas.openxmlformats.org/drawingml/2006/chart" xmlns:r="http://schemas.openxmlformats.org/officeDocument/2006/relationships" r:id="rId5"/>
          </a:graphicData>
        </a:graphic>
      </p:graphicFrame>
      <p:sp>
        <p:nvSpPr>
          <p:cNvPr id="19" name="Slide Number Placeholder 18">
            <a:extLst>
              <a:ext uri="{FF2B5EF4-FFF2-40B4-BE49-F238E27FC236}">
                <a16:creationId xmlns:a16="http://schemas.microsoft.com/office/drawing/2014/main" id="{38E650A2-BED4-39EC-109B-4CD9701FBB0D}"/>
              </a:ext>
            </a:extLst>
          </p:cNvPr>
          <p:cNvSpPr>
            <a:spLocks noGrp="1"/>
          </p:cNvSpPr>
          <p:nvPr>
            <p:ph type="sldNum" sz="quarter" idx="12"/>
          </p:nvPr>
        </p:nvSpPr>
        <p:spPr/>
        <p:txBody>
          <a:bodyPr/>
          <a:lstStyle/>
          <a:p>
            <a:fld id="{85BC9242-4102-46B4-9E4E-D156AAE88606}" type="slidenum">
              <a:rPr lang="en-US" smtClean="0">
                <a:solidFill>
                  <a:schemeClr val="bg1"/>
                </a:solidFill>
              </a:rPr>
              <a:t>8</a:t>
            </a:fld>
            <a:endParaRPr lang="en-US">
              <a:solidFill>
                <a:schemeClr val="bg1"/>
              </a:solidFill>
            </a:endParaRPr>
          </a:p>
        </p:txBody>
      </p:sp>
      <p:grpSp>
        <p:nvGrpSpPr>
          <p:cNvPr id="18" name="Group 4">
            <a:extLst>
              <a:ext uri="{FF2B5EF4-FFF2-40B4-BE49-F238E27FC236}">
                <a16:creationId xmlns:a16="http://schemas.microsoft.com/office/drawing/2014/main" id="{526361D9-9109-8D32-6AEA-D43B68B3C280}"/>
              </a:ext>
            </a:extLst>
          </p:cNvPr>
          <p:cNvGrpSpPr>
            <a:grpSpLocks noChangeAspect="1"/>
          </p:cNvGrpSpPr>
          <p:nvPr/>
        </p:nvGrpSpPr>
        <p:grpSpPr bwMode="auto">
          <a:xfrm>
            <a:off x="7076015" y="2490828"/>
            <a:ext cx="5293767" cy="3508749"/>
            <a:chOff x="3935" y="1716"/>
            <a:chExt cx="3870" cy="1792"/>
          </a:xfrm>
        </p:grpSpPr>
        <p:sp>
          <p:nvSpPr>
            <p:cNvPr id="20" name="AutoShape 3">
              <a:extLst>
                <a:ext uri="{FF2B5EF4-FFF2-40B4-BE49-F238E27FC236}">
                  <a16:creationId xmlns:a16="http://schemas.microsoft.com/office/drawing/2014/main" id="{76E93C3F-DABB-BF5A-6852-04F7FCFFBD72}"/>
                </a:ext>
              </a:extLst>
            </p:cNvPr>
            <p:cNvSpPr>
              <a:spLocks noChangeAspect="1" noChangeArrowheads="1" noTextEdit="1"/>
            </p:cNvSpPr>
            <p:nvPr/>
          </p:nvSpPr>
          <p:spPr bwMode="auto">
            <a:xfrm>
              <a:off x="4911" y="1716"/>
              <a:ext cx="2894" cy="174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Rectangle 8">
              <a:extLst>
                <a:ext uri="{FF2B5EF4-FFF2-40B4-BE49-F238E27FC236}">
                  <a16:creationId xmlns:a16="http://schemas.microsoft.com/office/drawing/2014/main" id="{DFD1CE9F-621D-BC13-EB8E-8746F173D322}"/>
                </a:ext>
              </a:extLst>
            </p:cNvPr>
            <p:cNvSpPr>
              <a:spLocks noChangeArrowheads="1"/>
            </p:cNvSpPr>
            <p:nvPr/>
          </p:nvSpPr>
          <p:spPr bwMode="auto">
            <a:xfrm>
              <a:off x="3935" y="1716"/>
              <a:ext cx="673" cy="192"/>
            </a:xfrm>
            <a:prstGeom prst="rect">
              <a:avLst/>
            </a:prstGeom>
            <a:solidFill>
              <a:srgbClr val="D44958"/>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algn="ctr"/>
              <a:endParaRPr lang="en-US" sz="1300" b="1"/>
            </a:p>
          </p:txBody>
        </p:sp>
        <p:sp>
          <p:nvSpPr>
            <p:cNvPr id="26" name="Rectangle 9">
              <a:extLst>
                <a:ext uri="{FF2B5EF4-FFF2-40B4-BE49-F238E27FC236}">
                  <a16:creationId xmlns:a16="http://schemas.microsoft.com/office/drawing/2014/main" id="{005C6F78-94FE-5894-0E29-C683FD7B86C1}"/>
                </a:ext>
              </a:extLst>
            </p:cNvPr>
            <p:cNvSpPr>
              <a:spLocks noChangeArrowheads="1"/>
            </p:cNvSpPr>
            <p:nvPr/>
          </p:nvSpPr>
          <p:spPr bwMode="auto">
            <a:xfrm>
              <a:off x="4062" y="1752"/>
              <a:ext cx="450" cy="102"/>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1" u="none" strike="noStrike" cap="none" normalizeH="0" baseline="0" dirty="0">
                  <a:ln>
                    <a:noFill/>
                  </a:ln>
                  <a:solidFill>
                    <a:srgbClr val="000000"/>
                  </a:solidFill>
                  <a:effectLst/>
                  <a:latin typeface="Segoe UI" panose="020B0502040204020203" pitchFamily="34" charset="0"/>
                </a:rPr>
                <a:t>January</a:t>
              </a:r>
              <a:endParaRPr kumimoji="0" lang="en-US" altLang="en-US" sz="1300" b="1" u="none" strike="noStrike" cap="none" normalizeH="0" baseline="0" dirty="0">
                <a:ln>
                  <a:noFill/>
                </a:ln>
                <a:solidFill>
                  <a:schemeClr val="tx1"/>
                </a:solidFill>
                <a:effectLst/>
              </a:endParaRPr>
            </a:p>
          </p:txBody>
        </p:sp>
        <p:sp>
          <p:nvSpPr>
            <p:cNvPr id="27" name="Rectangle 10">
              <a:extLst>
                <a:ext uri="{FF2B5EF4-FFF2-40B4-BE49-F238E27FC236}">
                  <a16:creationId xmlns:a16="http://schemas.microsoft.com/office/drawing/2014/main" id="{B9C081A6-BA9A-C04D-8C1B-9A6399730779}"/>
                </a:ext>
              </a:extLst>
            </p:cNvPr>
            <p:cNvSpPr>
              <a:spLocks noChangeArrowheads="1"/>
            </p:cNvSpPr>
            <p:nvPr/>
          </p:nvSpPr>
          <p:spPr bwMode="auto">
            <a:xfrm>
              <a:off x="3935" y="1886"/>
              <a:ext cx="673" cy="165"/>
            </a:xfrm>
            <a:prstGeom prst="rect">
              <a:avLst/>
            </a:prstGeom>
            <a:solidFill>
              <a:srgbClr val="D44958"/>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algn="ctr"/>
              <a:endParaRPr lang="en-US" sz="1300" b="1"/>
            </a:p>
          </p:txBody>
        </p:sp>
        <p:sp>
          <p:nvSpPr>
            <p:cNvPr id="28" name="Rectangle 11">
              <a:extLst>
                <a:ext uri="{FF2B5EF4-FFF2-40B4-BE49-F238E27FC236}">
                  <a16:creationId xmlns:a16="http://schemas.microsoft.com/office/drawing/2014/main" id="{E25603C4-383A-985B-E367-5BC80BB849F9}"/>
                </a:ext>
              </a:extLst>
            </p:cNvPr>
            <p:cNvSpPr>
              <a:spLocks noChangeArrowheads="1"/>
            </p:cNvSpPr>
            <p:nvPr/>
          </p:nvSpPr>
          <p:spPr bwMode="auto">
            <a:xfrm>
              <a:off x="4040" y="1909"/>
              <a:ext cx="510" cy="102"/>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1" u="none" strike="noStrike" cap="none" normalizeH="0" baseline="0" dirty="0">
                  <a:ln>
                    <a:noFill/>
                  </a:ln>
                  <a:solidFill>
                    <a:srgbClr val="000000"/>
                  </a:solidFill>
                  <a:effectLst/>
                  <a:latin typeface="Segoe UI" panose="020B0502040204020203" pitchFamily="34" charset="0"/>
                </a:rPr>
                <a:t>February</a:t>
              </a:r>
              <a:endParaRPr kumimoji="0" lang="en-US" altLang="en-US" sz="1300" b="1" u="none" strike="noStrike" cap="none" normalizeH="0" baseline="0" dirty="0">
                <a:ln>
                  <a:noFill/>
                </a:ln>
                <a:solidFill>
                  <a:schemeClr val="tx1"/>
                </a:solidFill>
                <a:effectLst/>
              </a:endParaRPr>
            </a:p>
          </p:txBody>
        </p:sp>
        <p:sp>
          <p:nvSpPr>
            <p:cNvPr id="29" name="Rectangle 12">
              <a:extLst>
                <a:ext uri="{FF2B5EF4-FFF2-40B4-BE49-F238E27FC236}">
                  <a16:creationId xmlns:a16="http://schemas.microsoft.com/office/drawing/2014/main" id="{B755E0DF-D829-EBB5-EE25-5973EB889A85}"/>
                </a:ext>
              </a:extLst>
            </p:cNvPr>
            <p:cNvSpPr>
              <a:spLocks noChangeArrowheads="1"/>
            </p:cNvSpPr>
            <p:nvPr/>
          </p:nvSpPr>
          <p:spPr bwMode="auto">
            <a:xfrm>
              <a:off x="3935" y="2619"/>
              <a:ext cx="673" cy="166"/>
            </a:xfrm>
            <a:prstGeom prst="rect">
              <a:avLst/>
            </a:prstGeom>
            <a:solidFill>
              <a:srgbClr val="3DAE46"/>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algn="ctr"/>
              <a:endParaRPr lang="en-US" sz="1300" b="1"/>
            </a:p>
          </p:txBody>
        </p:sp>
        <p:sp>
          <p:nvSpPr>
            <p:cNvPr id="31" name="Rectangle 13">
              <a:extLst>
                <a:ext uri="{FF2B5EF4-FFF2-40B4-BE49-F238E27FC236}">
                  <a16:creationId xmlns:a16="http://schemas.microsoft.com/office/drawing/2014/main" id="{B45CA740-1D79-0BC7-54CA-90899874B32F}"/>
                </a:ext>
              </a:extLst>
            </p:cNvPr>
            <p:cNvSpPr>
              <a:spLocks noChangeArrowheads="1"/>
            </p:cNvSpPr>
            <p:nvPr/>
          </p:nvSpPr>
          <p:spPr bwMode="auto">
            <a:xfrm>
              <a:off x="4135" y="2642"/>
              <a:ext cx="363" cy="102"/>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1" u="none" strike="noStrike" cap="none" normalizeH="0" baseline="0" dirty="0">
                  <a:ln>
                    <a:noFill/>
                  </a:ln>
                  <a:solidFill>
                    <a:srgbClr val="000000"/>
                  </a:solidFill>
                  <a:effectLst/>
                  <a:latin typeface="Segoe UI" panose="020B0502040204020203" pitchFamily="34" charset="0"/>
                </a:rPr>
                <a:t>March</a:t>
              </a:r>
              <a:endParaRPr kumimoji="0" lang="en-US" altLang="en-US" sz="1300" b="1" u="none" strike="noStrike" cap="none" normalizeH="0" baseline="0" dirty="0">
                <a:ln>
                  <a:noFill/>
                </a:ln>
                <a:solidFill>
                  <a:schemeClr val="tx1"/>
                </a:solidFill>
                <a:effectLst/>
              </a:endParaRPr>
            </a:p>
          </p:txBody>
        </p:sp>
        <p:sp>
          <p:nvSpPr>
            <p:cNvPr id="32" name="Rectangle 14">
              <a:extLst>
                <a:ext uri="{FF2B5EF4-FFF2-40B4-BE49-F238E27FC236}">
                  <a16:creationId xmlns:a16="http://schemas.microsoft.com/office/drawing/2014/main" id="{48153944-F700-BF68-07FC-1ABB96F80D97}"/>
                </a:ext>
              </a:extLst>
            </p:cNvPr>
            <p:cNvSpPr>
              <a:spLocks noChangeArrowheads="1"/>
            </p:cNvSpPr>
            <p:nvPr/>
          </p:nvSpPr>
          <p:spPr bwMode="auto">
            <a:xfrm>
              <a:off x="3935" y="2763"/>
              <a:ext cx="673" cy="149"/>
            </a:xfrm>
            <a:prstGeom prst="rect">
              <a:avLst/>
            </a:prstGeom>
            <a:solidFill>
              <a:srgbClr val="3DAE46"/>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algn="ctr"/>
              <a:endParaRPr lang="en-US" sz="1300" b="1"/>
            </a:p>
          </p:txBody>
        </p:sp>
        <p:sp>
          <p:nvSpPr>
            <p:cNvPr id="34" name="Rectangle 15">
              <a:extLst>
                <a:ext uri="{FF2B5EF4-FFF2-40B4-BE49-F238E27FC236}">
                  <a16:creationId xmlns:a16="http://schemas.microsoft.com/office/drawing/2014/main" id="{B129C77A-57F4-E084-CFE7-1C1E4AE297F3}"/>
                </a:ext>
              </a:extLst>
            </p:cNvPr>
            <p:cNvSpPr>
              <a:spLocks noChangeArrowheads="1"/>
            </p:cNvSpPr>
            <p:nvPr/>
          </p:nvSpPr>
          <p:spPr bwMode="auto">
            <a:xfrm>
              <a:off x="4158" y="2773"/>
              <a:ext cx="279" cy="102"/>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1" u="none" strike="noStrike" cap="none" normalizeH="0" baseline="0" dirty="0">
                  <a:ln>
                    <a:noFill/>
                  </a:ln>
                  <a:solidFill>
                    <a:srgbClr val="000000"/>
                  </a:solidFill>
                  <a:effectLst/>
                  <a:latin typeface="Segoe UI" panose="020B0502040204020203" pitchFamily="34" charset="0"/>
                </a:rPr>
                <a:t>April</a:t>
              </a:r>
              <a:endParaRPr kumimoji="0" lang="en-US" altLang="en-US" sz="1300" b="1" u="none" strike="noStrike" cap="none" normalizeH="0" baseline="0" dirty="0">
                <a:ln>
                  <a:noFill/>
                </a:ln>
                <a:solidFill>
                  <a:schemeClr val="tx1"/>
                </a:solidFill>
                <a:effectLst/>
              </a:endParaRPr>
            </a:p>
          </p:txBody>
        </p:sp>
        <p:sp>
          <p:nvSpPr>
            <p:cNvPr id="35" name="Rectangle 16">
              <a:extLst>
                <a:ext uri="{FF2B5EF4-FFF2-40B4-BE49-F238E27FC236}">
                  <a16:creationId xmlns:a16="http://schemas.microsoft.com/office/drawing/2014/main" id="{DC42D06D-E542-6FBE-38F4-772786BB5958}"/>
                </a:ext>
              </a:extLst>
            </p:cNvPr>
            <p:cNvSpPr>
              <a:spLocks noChangeArrowheads="1"/>
            </p:cNvSpPr>
            <p:nvPr/>
          </p:nvSpPr>
          <p:spPr bwMode="auto">
            <a:xfrm>
              <a:off x="3935" y="2890"/>
              <a:ext cx="673" cy="166"/>
            </a:xfrm>
            <a:prstGeom prst="rect">
              <a:avLst/>
            </a:prstGeom>
            <a:solidFill>
              <a:srgbClr val="4270DD"/>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algn="ctr"/>
              <a:endParaRPr lang="en-US" sz="1300" b="1"/>
            </a:p>
          </p:txBody>
        </p:sp>
        <p:sp>
          <p:nvSpPr>
            <p:cNvPr id="36" name="Rectangle 17">
              <a:extLst>
                <a:ext uri="{FF2B5EF4-FFF2-40B4-BE49-F238E27FC236}">
                  <a16:creationId xmlns:a16="http://schemas.microsoft.com/office/drawing/2014/main" id="{D2A35461-4FCC-59B2-2295-517703E45D9D}"/>
                </a:ext>
              </a:extLst>
            </p:cNvPr>
            <p:cNvSpPr>
              <a:spLocks noChangeArrowheads="1"/>
            </p:cNvSpPr>
            <p:nvPr/>
          </p:nvSpPr>
          <p:spPr bwMode="auto">
            <a:xfrm>
              <a:off x="4166" y="2905"/>
              <a:ext cx="248" cy="102"/>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1" u="none" strike="noStrike" cap="none" normalizeH="0" baseline="0" dirty="0">
                  <a:ln>
                    <a:noFill/>
                  </a:ln>
                  <a:solidFill>
                    <a:srgbClr val="000000"/>
                  </a:solidFill>
                  <a:effectLst/>
                  <a:latin typeface="Segoe UI" panose="020B0502040204020203" pitchFamily="34" charset="0"/>
                </a:rPr>
                <a:t>May</a:t>
              </a:r>
              <a:endParaRPr kumimoji="0" lang="en-US" altLang="en-US" sz="1300" b="1" u="none" strike="noStrike" cap="none" normalizeH="0" baseline="0" dirty="0">
                <a:ln>
                  <a:noFill/>
                </a:ln>
                <a:solidFill>
                  <a:schemeClr val="tx1"/>
                </a:solidFill>
                <a:effectLst/>
              </a:endParaRPr>
            </a:p>
          </p:txBody>
        </p:sp>
        <p:sp>
          <p:nvSpPr>
            <p:cNvPr id="37" name="Rectangle 18">
              <a:extLst>
                <a:ext uri="{FF2B5EF4-FFF2-40B4-BE49-F238E27FC236}">
                  <a16:creationId xmlns:a16="http://schemas.microsoft.com/office/drawing/2014/main" id="{F80F6BF5-EA32-5EC9-22B3-0B04AA835E4F}"/>
                </a:ext>
              </a:extLst>
            </p:cNvPr>
            <p:cNvSpPr>
              <a:spLocks noChangeArrowheads="1"/>
            </p:cNvSpPr>
            <p:nvPr/>
          </p:nvSpPr>
          <p:spPr bwMode="auto">
            <a:xfrm>
              <a:off x="3935" y="2172"/>
              <a:ext cx="673" cy="166"/>
            </a:xfrm>
            <a:prstGeom prst="rect">
              <a:avLst/>
            </a:prstGeom>
            <a:solidFill>
              <a:srgbClr val="D44958"/>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algn="ctr"/>
              <a:endParaRPr lang="en-US" sz="1300" b="1"/>
            </a:p>
          </p:txBody>
        </p:sp>
        <p:sp>
          <p:nvSpPr>
            <p:cNvPr id="38" name="Rectangle 19">
              <a:extLst>
                <a:ext uri="{FF2B5EF4-FFF2-40B4-BE49-F238E27FC236}">
                  <a16:creationId xmlns:a16="http://schemas.microsoft.com/office/drawing/2014/main" id="{EA8F26A4-AF20-0C51-3908-A489214FA6F1}"/>
                </a:ext>
              </a:extLst>
            </p:cNvPr>
            <p:cNvSpPr>
              <a:spLocks noChangeArrowheads="1"/>
            </p:cNvSpPr>
            <p:nvPr/>
          </p:nvSpPr>
          <p:spPr bwMode="auto">
            <a:xfrm>
              <a:off x="4166" y="2201"/>
              <a:ext cx="267" cy="102"/>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1" u="none" strike="noStrike" cap="none" normalizeH="0" baseline="0" dirty="0">
                  <a:ln>
                    <a:noFill/>
                  </a:ln>
                  <a:solidFill>
                    <a:srgbClr val="000000"/>
                  </a:solidFill>
                  <a:effectLst/>
                  <a:latin typeface="Segoe UI" panose="020B0502040204020203" pitchFamily="34" charset="0"/>
                </a:rPr>
                <a:t>June</a:t>
              </a:r>
              <a:endParaRPr kumimoji="0" lang="en-US" altLang="en-US" sz="1300" b="1" u="none" strike="noStrike" cap="none" normalizeH="0" baseline="0" dirty="0">
                <a:ln>
                  <a:noFill/>
                </a:ln>
                <a:solidFill>
                  <a:schemeClr val="tx1"/>
                </a:solidFill>
                <a:effectLst/>
              </a:endParaRPr>
            </a:p>
          </p:txBody>
        </p:sp>
        <p:sp>
          <p:nvSpPr>
            <p:cNvPr id="39" name="Rectangle 20">
              <a:extLst>
                <a:ext uri="{FF2B5EF4-FFF2-40B4-BE49-F238E27FC236}">
                  <a16:creationId xmlns:a16="http://schemas.microsoft.com/office/drawing/2014/main" id="{5CC5A6F2-5A26-2D59-E052-987F9A9DDAAC}"/>
                </a:ext>
              </a:extLst>
            </p:cNvPr>
            <p:cNvSpPr>
              <a:spLocks noChangeArrowheads="1"/>
            </p:cNvSpPr>
            <p:nvPr/>
          </p:nvSpPr>
          <p:spPr bwMode="auto">
            <a:xfrm>
              <a:off x="3935" y="3034"/>
              <a:ext cx="673" cy="165"/>
            </a:xfrm>
            <a:prstGeom prst="rect">
              <a:avLst/>
            </a:prstGeom>
            <a:solidFill>
              <a:srgbClr val="CC7929"/>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algn="ctr"/>
              <a:endParaRPr lang="en-US" sz="1300" b="1"/>
            </a:p>
          </p:txBody>
        </p:sp>
        <p:sp>
          <p:nvSpPr>
            <p:cNvPr id="40" name="Rectangle 21">
              <a:extLst>
                <a:ext uri="{FF2B5EF4-FFF2-40B4-BE49-F238E27FC236}">
                  <a16:creationId xmlns:a16="http://schemas.microsoft.com/office/drawing/2014/main" id="{D37B8581-E9FB-0D26-8200-082B95404CDC}"/>
                </a:ext>
              </a:extLst>
            </p:cNvPr>
            <p:cNvSpPr>
              <a:spLocks noChangeArrowheads="1"/>
            </p:cNvSpPr>
            <p:nvPr/>
          </p:nvSpPr>
          <p:spPr bwMode="auto">
            <a:xfrm>
              <a:off x="4152" y="3053"/>
              <a:ext cx="229" cy="102"/>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1" u="none" strike="noStrike" cap="none" normalizeH="0" baseline="0" dirty="0">
                  <a:ln>
                    <a:noFill/>
                  </a:ln>
                  <a:solidFill>
                    <a:srgbClr val="000000"/>
                  </a:solidFill>
                  <a:effectLst/>
                  <a:latin typeface="Segoe UI" panose="020B0502040204020203" pitchFamily="34" charset="0"/>
                </a:rPr>
                <a:t>July</a:t>
              </a:r>
              <a:endParaRPr kumimoji="0" lang="en-US" altLang="en-US" sz="1300" b="1" u="none" strike="noStrike" cap="none" normalizeH="0" baseline="0" dirty="0">
                <a:ln>
                  <a:noFill/>
                </a:ln>
                <a:solidFill>
                  <a:schemeClr val="tx1"/>
                </a:solidFill>
                <a:effectLst/>
              </a:endParaRPr>
            </a:p>
          </p:txBody>
        </p:sp>
        <p:sp>
          <p:nvSpPr>
            <p:cNvPr id="41" name="Rectangle 22">
              <a:extLst>
                <a:ext uri="{FF2B5EF4-FFF2-40B4-BE49-F238E27FC236}">
                  <a16:creationId xmlns:a16="http://schemas.microsoft.com/office/drawing/2014/main" id="{A4A04094-2E54-09E9-9251-C6F49E9DE410}"/>
                </a:ext>
              </a:extLst>
            </p:cNvPr>
            <p:cNvSpPr>
              <a:spLocks noChangeArrowheads="1"/>
            </p:cNvSpPr>
            <p:nvPr/>
          </p:nvSpPr>
          <p:spPr bwMode="auto">
            <a:xfrm>
              <a:off x="3935" y="3343"/>
              <a:ext cx="673" cy="165"/>
            </a:xfrm>
            <a:prstGeom prst="rect">
              <a:avLst/>
            </a:prstGeom>
            <a:solidFill>
              <a:srgbClr val="A22BDD"/>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algn="ctr"/>
              <a:endParaRPr lang="en-US" sz="1300" b="1"/>
            </a:p>
          </p:txBody>
        </p:sp>
        <p:sp>
          <p:nvSpPr>
            <p:cNvPr id="42" name="Rectangle 23">
              <a:extLst>
                <a:ext uri="{FF2B5EF4-FFF2-40B4-BE49-F238E27FC236}">
                  <a16:creationId xmlns:a16="http://schemas.microsoft.com/office/drawing/2014/main" id="{904D5884-A849-3BB1-59BE-D6CD990F7F47}"/>
                </a:ext>
              </a:extLst>
            </p:cNvPr>
            <p:cNvSpPr>
              <a:spLocks noChangeArrowheads="1"/>
            </p:cNvSpPr>
            <p:nvPr/>
          </p:nvSpPr>
          <p:spPr bwMode="auto">
            <a:xfrm>
              <a:off x="4101" y="3380"/>
              <a:ext cx="409" cy="102"/>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1" u="none" strike="noStrike" cap="none" normalizeH="0" baseline="0" dirty="0">
                  <a:ln>
                    <a:noFill/>
                  </a:ln>
                  <a:solidFill>
                    <a:srgbClr val="000000"/>
                  </a:solidFill>
                  <a:effectLst/>
                  <a:latin typeface="Segoe UI" panose="020B0502040204020203" pitchFamily="34" charset="0"/>
                </a:rPr>
                <a:t>August</a:t>
              </a:r>
              <a:endParaRPr kumimoji="0" lang="en-US" altLang="en-US" sz="1300" b="1" u="none" strike="noStrike" cap="none" normalizeH="0" baseline="0" dirty="0">
                <a:ln>
                  <a:noFill/>
                </a:ln>
                <a:solidFill>
                  <a:schemeClr val="tx1"/>
                </a:solidFill>
                <a:effectLst/>
              </a:endParaRPr>
            </a:p>
          </p:txBody>
        </p:sp>
        <p:sp>
          <p:nvSpPr>
            <p:cNvPr id="43" name="Rectangle 24">
              <a:extLst>
                <a:ext uri="{FF2B5EF4-FFF2-40B4-BE49-F238E27FC236}">
                  <a16:creationId xmlns:a16="http://schemas.microsoft.com/office/drawing/2014/main" id="{B73FDACE-D2D4-3E3E-A30E-E899416780FA}"/>
                </a:ext>
              </a:extLst>
            </p:cNvPr>
            <p:cNvSpPr>
              <a:spLocks noChangeArrowheads="1"/>
            </p:cNvSpPr>
            <p:nvPr/>
          </p:nvSpPr>
          <p:spPr bwMode="auto">
            <a:xfrm>
              <a:off x="3935" y="3177"/>
              <a:ext cx="673" cy="166"/>
            </a:xfrm>
            <a:prstGeom prst="rect">
              <a:avLst/>
            </a:prstGeom>
            <a:solidFill>
              <a:srgbClr val="28B68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algn="ctr"/>
              <a:endParaRPr lang="en-US" sz="1300" b="1"/>
            </a:p>
          </p:txBody>
        </p:sp>
        <p:sp>
          <p:nvSpPr>
            <p:cNvPr id="45" name="Rectangle 26">
              <a:extLst>
                <a:ext uri="{FF2B5EF4-FFF2-40B4-BE49-F238E27FC236}">
                  <a16:creationId xmlns:a16="http://schemas.microsoft.com/office/drawing/2014/main" id="{0AA2D84D-7E4C-E85F-D73A-DAC1B1F804FD}"/>
                </a:ext>
              </a:extLst>
            </p:cNvPr>
            <p:cNvSpPr>
              <a:spLocks noChangeArrowheads="1"/>
            </p:cNvSpPr>
            <p:nvPr/>
          </p:nvSpPr>
          <p:spPr bwMode="auto">
            <a:xfrm>
              <a:off x="3935" y="2316"/>
              <a:ext cx="673" cy="166"/>
            </a:xfrm>
            <a:prstGeom prst="rect">
              <a:avLst/>
            </a:prstGeom>
            <a:solidFill>
              <a:srgbClr val="D44958"/>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algn="ctr"/>
              <a:endParaRPr lang="en-US" sz="1300" b="1"/>
            </a:p>
          </p:txBody>
        </p:sp>
        <p:sp>
          <p:nvSpPr>
            <p:cNvPr id="46" name="Rectangle 27">
              <a:extLst>
                <a:ext uri="{FF2B5EF4-FFF2-40B4-BE49-F238E27FC236}">
                  <a16:creationId xmlns:a16="http://schemas.microsoft.com/office/drawing/2014/main" id="{644B59B1-ECAC-94C9-D059-B8EF4D959E2A}"/>
                </a:ext>
              </a:extLst>
            </p:cNvPr>
            <p:cNvSpPr>
              <a:spLocks noChangeArrowheads="1"/>
            </p:cNvSpPr>
            <p:nvPr/>
          </p:nvSpPr>
          <p:spPr bwMode="auto">
            <a:xfrm>
              <a:off x="4069" y="2341"/>
              <a:ext cx="461" cy="102"/>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1" u="none" strike="noStrike" cap="none" normalizeH="0" baseline="0" dirty="0">
                  <a:ln>
                    <a:noFill/>
                  </a:ln>
                  <a:solidFill>
                    <a:srgbClr val="000000"/>
                  </a:solidFill>
                  <a:effectLst/>
                  <a:latin typeface="Segoe UI" panose="020B0502040204020203" pitchFamily="34" charset="0"/>
                </a:rPr>
                <a:t>October</a:t>
              </a:r>
              <a:endParaRPr kumimoji="0" lang="en-US" altLang="en-US" sz="1300" b="1" u="none" strike="noStrike" cap="none" normalizeH="0" baseline="0" dirty="0">
                <a:ln>
                  <a:noFill/>
                </a:ln>
                <a:solidFill>
                  <a:schemeClr val="tx1"/>
                </a:solidFill>
                <a:effectLst/>
              </a:endParaRPr>
            </a:p>
          </p:txBody>
        </p:sp>
        <p:sp>
          <p:nvSpPr>
            <p:cNvPr id="47" name="Rectangle 28">
              <a:extLst>
                <a:ext uri="{FF2B5EF4-FFF2-40B4-BE49-F238E27FC236}">
                  <a16:creationId xmlns:a16="http://schemas.microsoft.com/office/drawing/2014/main" id="{D54C2E3A-B6EA-EF1E-C8F3-821DB95FE0AA}"/>
                </a:ext>
              </a:extLst>
            </p:cNvPr>
            <p:cNvSpPr>
              <a:spLocks noChangeArrowheads="1"/>
            </p:cNvSpPr>
            <p:nvPr/>
          </p:nvSpPr>
          <p:spPr bwMode="auto">
            <a:xfrm>
              <a:off x="3935" y="2460"/>
              <a:ext cx="673" cy="165"/>
            </a:xfrm>
            <a:prstGeom prst="rect">
              <a:avLst/>
            </a:prstGeom>
            <a:solidFill>
              <a:srgbClr val="D44958"/>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algn="ctr"/>
              <a:endParaRPr lang="en-US" sz="1300" b="1"/>
            </a:p>
          </p:txBody>
        </p:sp>
        <p:sp>
          <p:nvSpPr>
            <p:cNvPr id="49" name="Rectangle 30">
              <a:extLst>
                <a:ext uri="{FF2B5EF4-FFF2-40B4-BE49-F238E27FC236}">
                  <a16:creationId xmlns:a16="http://schemas.microsoft.com/office/drawing/2014/main" id="{05317823-D940-B31C-3F1D-4ADCC22B73B3}"/>
                </a:ext>
              </a:extLst>
            </p:cNvPr>
            <p:cNvSpPr>
              <a:spLocks noChangeArrowheads="1"/>
            </p:cNvSpPr>
            <p:nvPr/>
          </p:nvSpPr>
          <p:spPr bwMode="auto">
            <a:xfrm>
              <a:off x="3935" y="2029"/>
              <a:ext cx="673" cy="164"/>
            </a:xfrm>
            <a:prstGeom prst="rect">
              <a:avLst/>
            </a:prstGeom>
            <a:solidFill>
              <a:srgbClr val="D44958"/>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algn="ctr"/>
              <a:endParaRPr lang="en-US" sz="1300" b="1"/>
            </a:p>
          </p:txBody>
        </p:sp>
        <p:sp>
          <p:nvSpPr>
            <p:cNvPr id="52" name="Line 33">
              <a:extLst>
                <a:ext uri="{FF2B5EF4-FFF2-40B4-BE49-F238E27FC236}">
                  <a16:creationId xmlns:a16="http://schemas.microsoft.com/office/drawing/2014/main" id="{49EC8547-929C-A1CA-8451-C99CBD53F906}"/>
                </a:ext>
              </a:extLst>
            </p:cNvPr>
            <p:cNvSpPr>
              <a:spLocks noChangeShapeType="1"/>
            </p:cNvSpPr>
            <p:nvPr/>
          </p:nvSpPr>
          <p:spPr bwMode="auto">
            <a:xfrm>
              <a:off x="4658" y="1814"/>
              <a:ext cx="463" cy="0"/>
            </a:xfrm>
            <a:prstGeom prst="line">
              <a:avLst/>
            </a:prstGeom>
            <a:noFill/>
            <a:ln w="19050" cap="flat">
              <a:solidFill>
                <a:srgbClr val="D4495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300" b="1"/>
            </a:p>
          </p:txBody>
        </p:sp>
        <p:sp>
          <p:nvSpPr>
            <p:cNvPr id="53" name="Line 34">
              <a:extLst>
                <a:ext uri="{FF2B5EF4-FFF2-40B4-BE49-F238E27FC236}">
                  <a16:creationId xmlns:a16="http://schemas.microsoft.com/office/drawing/2014/main" id="{EF26D649-6FB1-D4CA-EEEF-B59886E9CE6A}"/>
                </a:ext>
              </a:extLst>
            </p:cNvPr>
            <p:cNvSpPr>
              <a:spLocks noChangeShapeType="1"/>
            </p:cNvSpPr>
            <p:nvPr/>
          </p:nvSpPr>
          <p:spPr bwMode="auto">
            <a:xfrm flipH="1">
              <a:off x="4658" y="1958"/>
              <a:ext cx="463" cy="0"/>
            </a:xfrm>
            <a:prstGeom prst="line">
              <a:avLst/>
            </a:prstGeom>
            <a:noFill/>
            <a:ln w="19050" cap="flat">
              <a:solidFill>
                <a:srgbClr val="D4495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300" b="1"/>
            </a:p>
          </p:txBody>
        </p:sp>
        <p:sp>
          <p:nvSpPr>
            <p:cNvPr id="54" name="Line 35">
              <a:extLst>
                <a:ext uri="{FF2B5EF4-FFF2-40B4-BE49-F238E27FC236}">
                  <a16:creationId xmlns:a16="http://schemas.microsoft.com/office/drawing/2014/main" id="{35645141-884D-4EE6-071F-2BF96B9508AB}"/>
                </a:ext>
              </a:extLst>
            </p:cNvPr>
            <p:cNvSpPr>
              <a:spLocks noChangeShapeType="1"/>
            </p:cNvSpPr>
            <p:nvPr/>
          </p:nvSpPr>
          <p:spPr bwMode="auto">
            <a:xfrm>
              <a:off x="5121" y="1814"/>
              <a:ext cx="0" cy="144"/>
            </a:xfrm>
            <a:prstGeom prst="line">
              <a:avLst/>
            </a:prstGeom>
            <a:noFill/>
            <a:ln w="19050" cap="flat">
              <a:solidFill>
                <a:srgbClr val="D4495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300" b="1"/>
            </a:p>
          </p:txBody>
        </p:sp>
        <p:sp>
          <p:nvSpPr>
            <p:cNvPr id="55" name="Line 36">
              <a:extLst>
                <a:ext uri="{FF2B5EF4-FFF2-40B4-BE49-F238E27FC236}">
                  <a16:creationId xmlns:a16="http://schemas.microsoft.com/office/drawing/2014/main" id="{C5EE8DC0-196B-E63A-6EA3-CAA6AAE6603A}"/>
                </a:ext>
              </a:extLst>
            </p:cNvPr>
            <p:cNvSpPr>
              <a:spLocks noChangeShapeType="1"/>
            </p:cNvSpPr>
            <p:nvPr/>
          </p:nvSpPr>
          <p:spPr bwMode="auto">
            <a:xfrm>
              <a:off x="5121" y="1886"/>
              <a:ext cx="266" cy="0"/>
            </a:xfrm>
            <a:prstGeom prst="line">
              <a:avLst/>
            </a:prstGeom>
            <a:noFill/>
            <a:ln w="19050" cap="flat">
              <a:solidFill>
                <a:srgbClr val="D4495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300" b="1"/>
            </a:p>
          </p:txBody>
        </p:sp>
        <p:sp>
          <p:nvSpPr>
            <p:cNvPr id="56" name="Line 37">
              <a:extLst>
                <a:ext uri="{FF2B5EF4-FFF2-40B4-BE49-F238E27FC236}">
                  <a16:creationId xmlns:a16="http://schemas.microsoft.com/office/drawing/2014/main" id="{113F3836-C176-5A21-7F06-8512FA28179B}"/>
                </a:ext>
              </a:extLst>
            </p:cNvPr>
            <p:cNvSpPr>
              <a:spLocks noChangeShapeType="1"/>
            </p:cNvSpPr>
            <p:nvPr/>
          </p:nvSpPr>
          <p:spPr bwMode="auto">
            <a:xfrm flipH="1">
              <a:off x="4658" y="2101"/>
              <a:ext cx="729" cy="0"/>
            </a:xfrm>
            <a:prstGeom prst="line">
              <a:avLst/>
            </a:prstGeom>
            <a:noFill/>
            <a:ln w="19050" cap="flat">
              <a:solidFill>
                <a:srgbClr val="D4495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300" b="1"/>
            </a:p>
          </p:txBody>
        </p:sp>
        <p:sp>
          <p:nvSpPr>
            <p:cNvPr id="57" name="Line 38">
              <a:extLst>
                <a:ext uri="{FF2B5EF4-FFF2-40B4-BE49-F238E27FC236}">
                  <a16:creationId xmlns:a16="http://schemas.microsoft.com/office/drawing/2014/main" id="{7A4525D6-C657-B529-D21C-654C1153F7EE}"/>
                </a:ext>
              </a:extLst>
            </p:cNvPr>
            <p:cNvSpPr>
              <a:spLocks noChangeShapeType="1"/>
            </p:cNvSpPr>
            <p:nvPr/>
          </p:nvSpPr>
          <p:spPr bwMode="auto">
            <a:xfrm>
              <a:off x="5387" y="1886"/>
              <a:ext cx="0" cy="215"/>
            </a:xfrm>
            <a:prstGeom prst="line">
              <a:avLst/>
            </a:prstGeom>
            <a:noFill/>
            <a:ln w="19050" cap="flat">
              <a:solidFill>
                <a:srgbClr val="D4495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300" b="1"/>
            </a:p>
          </p:txBody>
        </p:sp>
        <p:sp>
          <p:nvSpPr>
            <p:cNvPr id="58" name="Line 39">
              <a:extLst>
                <a:ext uri="{FF2B5EF4-FFF2-40B4-BE49-F238E27FC236}">
                  <a16:creationId xmlns:a16="http://schemas.microsoft.com/office/drawing/2014/main" id="{670BA3FE-DA48-7714-7227-BD6EF86C4251}"/>
                </a:ext>
              </a:extLst>
            </p:cNvPr>
            <p:cNvSpPr>
              <a:spLocks noChangeShapeType="1"/>
            </p:cNvSpPr>
            <p:nvPr/>
          </p:nvSpPr>
          <p:spPr bwMode="auto">
            <a:xfrm>
              <a:off x="4658" y="2388"/>
              <a:ext cx="737" cy="0"/>
            </a:xfrm>
            <a:prstGeom prst="line">
              <a:avLst/>
            </a:prstGeom>
            <a:noFill/>
            <a:ln w="19050" cap="flat">
              <a:solidFill>
                <a:srgbClr val="D4495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300" b="1"/>
            </a:p>
          </p:txBody>
        </p:sp>
        <p:sp>
          <p:nvSpPr>
            <p:cNvPr id="59" name="Line 40">
              <a:extLst>
                <a:ext uri="{FF2B5EF4-FFF2-40B4-BE49-F238E27FC236}">
                  <a16:creationId xmlns:a16="http://schemas.microsoft.com/office/drawing/2014/main" id="{3F97FCF8-C476-7A81-B7ED-44771309AFB6}"/>
                </a:ext>
              </a:extLst>
            </p:cNvPr>
            <p:cNvSpPr>
              <a:spLocks noChangeShapeType="1"/>
            </p:cNvSpPr>
            <p:nvPr/>
          </p:nvSpPr>
          <p:spPr bwMode="auto">
            <a:xfrm flipH="1">
              <a:off x="4658" y="2532"/>
              <a:ext cx="737" cy="0"/>
            </a:xfrm>
            <a:prstGeom prst="line">
              <a:avLst/>
            </a:prstGeom>
            <a:noFill/>
            <a:ln w="19050" cap="flat">
              <a:solidFill>
                <a:srgbClr val="D4495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300" b="1"/>
            </a:p>
          </p:txBody>
        </p:sp>
        <p:sp>
          <p:nvSpPr>
            <p:cNvPr id="60" name="Line 41">
              <a:extLst>
                <a:ext uri="{FF2B5EF4-FFF2-40B4-BE49-F238E27FC236}">
                  <a16:creationId xmlns:a16="http://schemas.microsoft.com/office/drawing/2014/main" id="{04B8E6BA-0330-DD7B-A754-431E52E5B69B}"/>
                </a:ext>
              </a:extLst>
            </p:cNvPr>
            <p:cNvSpPr>
              <a:spLocks noChangeShapeType="1"/>
            </p:cNvSpPr>
            <p:nvPr/>
          </p:nvSpPr>
          <p:spPr bwMode="auto">
            <a:xfrm>
              <a:off x="5395" y="2388"/>
              <a:ext cx="0" cy="144"/>
            </a:xfrm>
            <a:prstGeom prst="line">
              <a:avLst/>
            </a:prstGeom>
            <a:noFill/>
            <a:ln w="19050" cap="flat">
              <a:solidFill>
                <a:srgbClr val="D4495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300" b="1"/>
            </a:p>
          </p:txBody>
        </p:sp>
        <p:sp>
          <p:nvSpPr>
            <p:cNvPr id="61" name="Line 42">
              <a:extLst>
                <a:ext uri="{FF2B5EF4-FFF2-40B4-BE49-F238E27FC236}">
                  <a16:creationId xmlns:a16="http://schemas.microsoft.com/office/drawing/2014/main" id="{C9ED2720-6CAA-4AC1-0128-A511E0EE3A5E}"/>
                </a:ext>
              </a:extLst>
            </p:cNvPr>
            <p:cNvSpPr>
              <a:spLocks noChangeShapeType="1"/>
            </p:cNvSpPr>
            <p:nvPr/>
          </p:nvSpPr>
          <p:spPr bwMode="auto">
            <a:xfrm>
              <a:off x="4658" y="2245"/>
              <a:ext cx="1027" cy="0"/>
            </a:xfrm>
            <a:prstGeom prst="line">
              <a:avLst/>
            </a:prstGeom>
            <a:noFill/>
            <a:ln w="19050" cap="flat">
              <a:solidFill>
                <a:srgbClr val="D4495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300" b="1"/>
            </a:p>
          </p:txBody>
        </p:sp>
        <p:sp>
          <p:nvSpPr>
            <p:cNvPr id="62" name="Line 43">
              <a:extLst>
                <a:ext uri="{FF2B5EF4-FFF2-40B4-BE49-F238E27FC236}">
                  <a16:creationId xmlns:a16="http://schemas.microsoft.com/office/drawing/2014/main" id="{A07FBB1A-9D44-F693-5EC1-A9C623D8D54F}"/>
                </a:ext>
              </a:extLst>
            </p:cNvPr>
            <p:cNvSpPr>
              <a:spLocks noChangeShapeType="1"/>
            </p:cNvSpPr>
            <p:nvPr/>
          </p:nvSpPr>
          <p:spPr bwMode="auto">
            <a:xfrm flipH="1">
              <a:off x="5395" y="2460"/>
              <a:ext cx="290" cy="0"/>
            </a:xfrm>
            <a:prstGeom prst="line">
              <a:avLst/>
            </a:prstGeom>
            <a:noFill/>
            <a:ln w="19050" cap="flat">
              <a:solidFill>
                <a:srgbClr val="D4495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300" b="1"/>
            </a:p>
          </p:txBody>
        </p:sp>
        <p:sp>
          <p:nvSpPr>
            <p:cNvPr id="63" name="Line 44">
              <a:extLst>
                <a:ext uri="{FF2B5EF4-FFF2-40B4-BE49-F238E27FC236}">
                  <a16:creationId xmlns:a16="http://schemas.microsoft.com/office/drawing/2014/main" id="{14A9C0CC-5090-EB3E-4285-5E5B939AFAE1}"/>
                </a:ext>
              </a:extLst>
            </p:cNvPr>
            <p:cNvSpPr>
              <a:spLocks noChangeShapeType="1"/>
            </p:cNvSpPr>
            <p:nvPr/>
          </p:nvSpPr>
          <p:spPr bwMode="auto">
            <a:xfrm>
              <a:off x="5685" y="2245"/>
              <a:ext cx="0" cy="215"/>
            </a:xfrm>
            <a:prstGeom prst="line">
              <a:avLst/>
            </a:prstGeom>
            <a:noFill/>
            <a:ln w="19050" cap="flat">
              <a:solidFill>
                <a:srgbClr val="D4495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300" b="1"/>
            </a:p>
          </p:txBody>
        </p:sp>
        <p:sp>
          <p:nvSpPr>
            <p:cNvPr id="64" name="Line 45">
              <a:extLst>
                <a:ext uri="{FF2B5EF4-FFF2-40B4-BE49-F238E27FC236}">
                  <a16:creationId xmlns:a16="http://schemas.microsoft.com/office/drawing/2014/main" id="{19E8848D-30A1-6043-724B-F13D2F13BF22}"/>
                </a:ext>
              </a:extLst>
            </p:cNvPr>
            <p:cNvSpPr>
              <a:spLocks noChangeShapeType="1"/>
            </p:cNvSpPr>
            <p:nvPr/>
          </p:nvSpPr>
          <p:spPr bwMode="auto">
            <a:xfrm>
              <a:off x="5387" y="1994"/>
              <a:ext cx="333" cy="0"/>
            </a:xfrm>
            <a:prstGeom prst="line">
              <a:avLst/>
            </a:prstGeom>
            <a:noFill/>
            <a:ln w="19050" cap="flat">
              <a:solidFill>
                <a:srgbClr val="D4495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300" b="1"/>
            </a:p>
          </p:txBody>
        </p:sp>
        <p:sp>
          <p:nvSpPr>
            <p:cNvPr id="65" name="Line 46">
              <a:extLst>
                <a:ext uri="{FF2B5EF4-FFF2-40B4-BE49-F238E27FC236}">
                  <a16:creationId xmlns:a16="http://schemas.microsoft.com/office/drawing/2014/main" id="{8C74D46D-C771-C6E5-EFB6-AF6FB9974CB0}"/>
                </a:ext>
              </a:extLst>
            </p:cNvPr>
            <p:cNvSpPr>
              <a:spLocks noChangeShapeType="1"/>
            </p:cNvSpPr>
            <p:nvPr/>
          </p:nvSpPr>
          <p:spPr bwMode="auto">
            <a:xfrm flipH="1">
              <a:off x="5685" y="2352"/>
              <a:ext cx="35" cy="0"/>
            </a:xfrm>
            <a:prstGeom prst="line">
              <a:avLst/>
            </a:prstGeom>
            <a:noFill/>
            <a:ln w="19050" cap="flat">
              <a:solidFill>
                <a:srgbClr val="D4495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300" b="1"/>
            </a:p>
          </p:txBody>
        </p:sp>
        <p:sp>
          <p:nvSpPr>
            <p:cNvPr id="66" name="Line 47">
              <a:extLst>
                <a:ext uri="{FF2B5EF4-FFF2-40B4-BE49-F238E27FC236}">
                  <a16:creationId xmlns:a16="http://schemas.microsoft.com/office/drawing/2014/main" id="{E149DA54-B1A9-E1CE-ECF5-AFFDB9691747}"/>
                </a:ext>
              </a:extLst>
            </p:cNvPr>
            <p:cNvSpPr>
              <a:spLocks noChangeShapeType="1"/>
            </p:cNvSpPr>
            <p:nvPr/>
          </p:nvSpPr>
          <p:spPr bwMode="auto">
            <a:xfrm>
              <a:off x="5720" y="1994"/>
              <a:ext cx="0" cy="358"/>
            </a:xfrm>
            <a:prstGeom prst="line">
              <a:avLst/>
            </a:prstGeom>
            <a:noFill/>
            <a:ln w="19050" cap="flat">
              <a:solidFill>
                <a:srgbClr val="D4495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300" b="1"/>
            </a:p>
          </p:txBody>
        </p:sp>
        <p:sp>
          <p:nvSpPr>
            <p:cNvPr id="67" name="Line 48">
              <a:extLst>
                <a:ext uri="{FF2B5EF4-FFF2-40B4-BE49-F238E27FC236}">
                  <a16:creationId xmlns:a16="http://schemas.microsoft.com/office/drawing/2014/main" id="{EB8D4F3E-B1FF-C568-422E-B1CAE163E649}"/>
                </a:ext>
              </a:extLst>
            </p:cNvPr>
            <p:cNvSpPr>
              <a:spLocks noChangeShapeType="1"/>
            </p:cNvSpPr>
            <p:nvPr/>
          </p:nvSpPr>
          <p:spPr bwMode="auto">
            <a:xfrm>
              <a:off x="4658" y="2675"/>
              <a:ext cx="1080" cy="0"/>
            </a:xfrm>
            <a:prstGeom prst="line">
              <a:avLst/>
            </a:prstGeom>
            <a:noFill/>
            <a:ln w="19050" cap="flat">
              <a:solidFill>
                <a:srgbClr val="3DAE4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300" b="1"/>
            </a:p>
          </p:txBody>
        </p:sp>
        <p:sp>
          <p:nvSpPr>
            <p:cNvPr id="68" name="Line 49">
              <a:extLst>
                <a:ext uri="{FF2B5EF4-FFF2-40B4-BE49-F238E27FC236}">
                  <a16:creationId xmlns:a16="http://schemas.microsoft.com/office/drawing/2014/main" id="{BCA051C8-202E-57BB-995F-1D3A669024F3}"/>
                </a:ext>
              </a:extLst>
            </p:cNvPr>
            <p:cNvSpPr>
              <a:spLocks noChangeShapeType="1"/>
            </p:cNvSpPr>
            <p:nvPr/>
          </p:nvSpPr>
          <p:spPr bwMode="auto">
            <a:xfrm flipH="1">
              <a:off x="4658" y="2819"/>
              <a:ext cx="1080" cy="0"/>
            </a:xfrm>
            <a:prstGeom prst="line">
              <a:avLst/>
            </a:prstGeom>
            <a:noFill/>
            <a:ln w="19050" cap="flat">
              <a:solidFill>
                <a:srgbClr val="3DAE4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300" b="1"/>
            </a:p>
          </p:txBody>
        </p:sp>
        <p:sp>
          <p:nvSpPr>
            <p:cNvPr id="69" name="Line 50">
              <a:extLst>
                <a:ext uri="{FF2B5EF4-FFF2-40B4-BE49-F238E27FC236}">
                  <a16:creationId xmlns:a16="http://schemas.microsoft.com/office/drawing/2014/main" id="{E8069A01-71D2-5B00-9699-B27DF86A835B}"/>
                </a:ext>
              </a:extLst>
            </p:cNvPr>
            <p:cNvSpPr>
              <a:spLocks noChangeShapeType="1"/>
            </p:cNvSpPr>
            <p:nvPr/>
          </p:nvSpPr>
          <p:spPr bwMode="auto">
            <a:xfrm>
              <a:off x="5738" y="2675"/>
              <a:ext cx="0" cy="144"/>
            </a:xfrm>
            <a:prstGeom prst="line">
              <a:avLst/>
            </a:prstGeom>
            <a:noFill/>
            <a:ln w="19050" cap="flat">
              <a:solidFill>
                <a:srgbClr val="3DAE4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300" b="1"/>
            </a:p>
          </p:txBody>
        </p:sp>
        <p:sp>
          <p:nvSpPr>
            <p:cNvPr id="70" name="Line 51">
              <a:extLst>
                <a:ext uri="{FF2B5EF4-FFF2-40B4-BE49-F238E27FC236}">
                  <a16:creationId xmlns:a16="http://schemas.microsoft.com/office/drawing/2014/main" id="{D4D07F2A-1948-A472-F3CF-527220428BE9}"/>
                </a:ext>
              </a:extLst>
            </p:cNvPr>
            <p:cNvSpPr>
              <a:spLocks noChangeShapeType="1"/>
            </p:cNvSpPr>
            <p:nvPr/>
          </p:nvSpPr>
          <p:spPr bwMode="auto">
            <a:xfrm>
              <a:off x="4658" y="3106"/>
              <a:ext cx="1405" cy="0"/>
            </a:xfrm>
            <a:prstGeom prst="line">
              <a:avLst/>
            </a:prstGeom>
            <a:noFill/>
            <a:ln w="19050" cap="flat">
              <a:solidFill>
                <a:srgbClr val="CC7929"/>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300" b="1"/>
            </a:p>
          </p:txBody>
        </p:sp>
        <p:sp>
          <p:nvSpPr>
            <p:cNvPr id="71" name="Line 52">
              <a:extLst>
                <a:ext uri="{FF2B5EF4-FFF2-40B4-BE49-F238E27FC236}">
                  <a16:creationId xmlns:a16="http://schemas.microsoft.com/office/drawing/2014/main" id="{11498A1A-9298-725F-A6FA-DF9341710D60}"/>
                </a:ext>
              </a:extLst>
            </p:cNvPr>
            <p:cNvSpPr>
              <a:spLocks noChangeShapeType="1"/>
            </p:cNvSpPr>
            <p:nvPr/>
          </p:nvSpPr>
          <p:spPr bwMode="auto">
            <a:xfrm flipH="1">
              <a:off x="4658" y="3249"/>
              <a:ext cx="1405" cy="0"/>
            </a:xfrm>
            <a:prstGeom prst="line">
              <a:avLst/>
            </a:prstGeom>
            <a:noFill/>
            <a:ln w="19050" cap="flat">
              <a:solidFill>
                <a:srgbClr val="28B68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300" b="1"/>
            </a:p>
          </p:txBody>
        </p:sp>
        <p:sp>
          <p:nvSpPr>
            <p:cNvPr id="72" name="Line 53">
              <a:extLst>
                <a:ext uri="{FF2B5EF4-FFF2-40B4-BE49-F238E27FC236}">
                  <a16:creationId xmlns:a16="http://schemas.microsoft.com/office/drawing/2014/main" id="{74B8236E-E06D-F4D1-7071-4B533B9BCF10}"/>
                </a:ext>
              </a:extLst>
            </p:cNvPr>
            <p:cNvSpPr>
              <a:spLocks noChangeShapeType="1"/>
            </p:cNvSpPr>
            <p:nvPr/>
          </p:nvSpPr>
          <p:spPr bwMode="auto">
            <a:xfrm>
              <a:off x="6063" y="3106"/>
              <a:ext cx="0" cy="143"/>
            </a:xfrm>
            <a:prstGeom prst="line">
              <a:avLst/>
            </a:prstGeom>
            <a:noFill/>
            <a:ln w="19050" cap="flat">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300" b="1"/>
            </a:p>
          </p:txBody>
        </p:sp>
        <p:sp>
          <p:nvSpPr>
            <p:cNvPr id="73" name="Line 54">
              <a:extLst>
                <a:ext uri="{FF2B5EF4-FFF2-40B4-BE49-F238E27FC236}">
                  <a16:creationId xmlns:a16="http://schemas.microsoft.com/office/drawing/2014/main" id="{44FAD13F-7823-5F45-7743-E6EE93BD39E3}"/>
                </a:ext>
              </a:extLst>
            </p:cNvPr>
            <p:cNvSpPr>
              <a:spLocks noChangeShapeType="1"/>
            </p:cNvSpPr>
            <p:nvPr/>
          </p:nvSpPr>
          <p:spPr bwMode="auto">
            <a:xfrm>
              <a:off x="5738" y="2747"/>
              <a:ext cx="477" cy="0"/>
            </a:xfrm>
            <a:prstGeom prst="line">
              <a:avLst/>
            </a:prstGeom>
            <a:noFill/>
            <a:ln w="19050" cap="flat">
              <a:solidFill>
                <a:srgbClr val="3DAE4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300" b="1"/>
            </a:p>
          </p:txBody>
        </p:sp>
        <p:sp>
          <p:nvSpPr>
            <p:cNvPr id="74" name="Line 55">
              <a:extLst>
                <a:ext uri="{FF2B5EF4-FFF2-40B4-BE49-F238E27FC236}">
                  <a16:creationId xmlns:a16="http://schemas.microsoft.com/office/drawing/2014/main" id="{5F13D2D0-99CB-39B5-FD7E-6C6AC3375B0B}"/>
                </a:ext>
              </a:extLst>
            </p:cNvPr>
            <p:cNvSpPr>
              <a:spLocks noChangeShapeType="1"/>
            </p:cNvSpPr>
            <p:nvPr/>
          </p:nvSpPr>
          <p:spPr bwMode="auto">
            <a:xfrm flipH="1">
              <a:off x="4658" y="2962"/>
              <a:ext cx="1557" cy="0"/>
            </a:xfrm>
            <a:prstGeom prst="line">
              <a:avLst/>
            </a:prstGeom>
            <a:noFill/>
            <a:ln w="19050" cap="flat">
              <a:solidFill>
                <a:srgbClr val="4270DD"/>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300" b="1"/>
            </a:p>
          </p:txBody>
        </p:sp>
        <p:sp>
          <p:nvSpPr>
            <p:cNvPr id="75" name="Line 56">
              <a:extLst>
                <a:ext uri="{FF2B5EF4-FFF2-40B4-BE49-F238E27FC236}">
                  <a16:creationId xmlns:a16="http://schemas.microsoft.com/office/drawing/2014/main" id="{0DB6DDE1-B960-4066-3AEF-4AA26D0432AE}"/>
                </a:ext>
              </a:extLst>
            </p:cNvPr>
            <p:cNvSpPr>
              <a:spLocks noChangeShapeType="1"/>
            </p:cNvSpPr>
            <p:nvPr/>
          </p:nvSpPr>
          <p:spPr bwMode="auto">
            <a:xfrm>
              <a:off x="6215" y="2747"/>
              <a:ext cx="0" cy="215"/>
            </a:xfrm>
            <a:prstGeom prst="line">
              <a:avLst/>
            </a:prstGeom>
            <a:noFill/>
            <a:ln w="19050" cap="flat">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300" b="1"/>
            </a:p>
          </p:txBody>
        </p:sp>
        <p:sp>
          <p:nvSpPr>
            <p:cNvPr id="76" name="Line 57">
              <a:extLst>
                <a:ext uri="{FF2B5EF4-FFF2-40B4-BE49-F238E27FC236}">
                  <a16:creationId xmlns:a16="http://schemas.microsoft.com/office/drawing/2014/main" id="{DBF73EFD-65D4-1F12-6C48-477994722402}"/>
                </a:ext>
              </a:extLst>
            </p:cNvPr>
            <p:cNvSpPr>
              <a:spLocks noChangeShapeType="1"/>
            </p:cNvSpPr>
            <p:nvPr/>
          </p:nvSpPr>
          <p:spPr bwMode="auto">
            <a:xfrm>
              <a:off x="6063" y="3177"/>
              <a:ext cx="414" cy="0"/>
            </a:xfrm>
            <a:prstGeom prst="line">
              <a:avLst/>
            </a:prstGeom>
            <a:noFill/>
            <a:ln w="19050" cap="flat">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300" b="1"/>
            </a:p>
          </p:txBody>
        </p:sp>
        <p:sp>
          <p:nvSpPr>
            <p:cNvPr id="77" name="Line 58">
              <a:extLst>
                <a:ext uri="{FF2B5EF4-FFF2-40B4-BE49-F238E27FC236}">
                  <a16:creationId xmlns:a16="http://schemas.microsoft.com/office/drawing/2014/main" id="{ECB2446C-0E93-56AE-5C7C-D2064839D191}"/>
                </a:ext>
              </a:extLst>
            </p:cNvPr>
            <p:cNvSpPr>
              <a:spLocks noChangeShapeType="1"/>
            </p:cNvSpPr>
            <p:nvPr/>
          </p:nvSpPr>
          <p:spPr bwMode="auto">
            <a:xfrm flipH="1">
              <a:off x="4658" y="3393"/>
              <a:ext cx="1819" cy="0"/>
            </a:xfrm>
            <a:prstGeom prst="line">
              <a:avLst/>
            </a:prstGeom>
            <a:noFill/>
            <a:ln w="19050" cap="flat">
              <a:solidFill>
                <a:srgbClr val="A22BDD"/>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300" b="1"/>
            </a:p>
          </p:txBody>
        </p:sp>
        <p:sp>
          <p:nvSpPr>
            <p:cNvPr id="78" name="Line 59">
              <a:extLst>
                <a:ext uri="{FF2B5EF4-FFF2-40B4-BE49-F238E27FC236}">
                  <a16:creationId xmlns:a16="http://schemas.microsoft.com/office/drawing/2014/main" id="{8AF67F69-F399-C5E2-23AC-CF6F70A77760}"/>
                </a:ext>
              </a:extLst>
            </p:cNvPr>
            <p:cNvSpPr>
              <a:spLocks noChangeShapeType="1"/>
            </p:cNvSpPr>
            <p:nvPr/>
          </p:nvSpPr>
          <p:spPr bwMode="auto">
            <a:xfrm>
              <a:off x="6477" y="3177"/>
              <a:ext cx="0" cy="216"/>
            </a:xfrm>
            <a:prstGeom prst="line">
              <a:avLst/>
            </a:prstGeom>
            <a:noFill/>
            <a:ln w="19050" cap="flat">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300" b="1"/>
            </a:p>
          </p:txBody>
        </p:sp>
        <p:sp>
          <p:nvSpPr>
            <p:cNvPr id="79" name="Line 60">
              <a:extLst>
                <a:ext uri="{FF2B5EF4-FFF2-40B4-BE49-F238E27FC236}">
                  <a16:creationId xmlns:a16="http://schemas.microsoft.com/office/drawing/2014/main" id="{DD127DC8-07AA-D27D-A808-A71339B89394}"/>
                </a:ext>
              </a:extLst>
            </p:cNvPr>
            <p:cNvSpPr>
              <a:spLocks noChangeShapeType="1"/>
            </p:cNvSpPr>
            <p:nvPr/>
          </p:nvSpPr>
          <p:spPr bwMode="auto">
            <a:xfrm>
              <a:off x="5720" y="2173"/>
              <a:ext cx="976" cy="0"/>
            </a:xfrm>
            <a:prstGeom prst="line">
              <a:avLst/>
            </a:prstGeom>
            <a:noFill/>
            <a:ln w="19050" cap="flat">
              <a:solidFill>
                <a:srgbClr val="D4495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300" b="1"/>
            </a:p>
          </p:txBody>
        </p:sp>
        <p:sp>
          <p:nvSpPr>
            <p:cNvPr id="80" name="Line 61">
              <a:extLst>
                <a:ext uri="{FF2B5EF4-FFF2-40B4-BE49-F238E27FC236}">
                  <a16:creationId xmlns:a16="http://schemas.microsoft.com/office/drawing/2014/main" id="{DA003697-BDE6-0A0D-3F6D-DBBEAE65D40D}"/>
                </a:ext>
              </a:extLst>
            </p:cNvPr>
            <p:cNvSpPr>
              <a:spLocks noChangeShapeType="1"/>
            </p:cNvSpPr>
            <p:nvPr/>
          </p:nvSpPr>
          <p:spPr bwMode="auto">
            <a:xfrm flipH="1">
              <a:off x="6215" y="2855"/>
              <a:ext cx="481" cy="0"/>
            </a:xfrm>
            <a:prstGeom prst="line">
              <a:avLst/>
            </a:prstGeom>
            <a:noFill/>
            <a:ln w="19050" cap="flat">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300" b="1"/>
            </a:p>
          </p:txBody>
        </p:sp>
        <p:sp>
          <p:nvSpPr>
            <p:cNvPr id="81" name="Line 62">
              <a:extLst>
                <a:ext uri="{FF2B5EF4-FFF2-40B4-BE49-F238E27FC236}">
                  <a16:creationId xmlns:a16="http://schemas.microsoft.com/office/drawing/2014/main" id="{1B9E370F-4379-C170-684C-0ED54C15EE4D}"/>
                </a:ext>
              </a:extLst>
            </p:cNvPr>
            <p:cNvSpPr>
              <a:spLocks noChangeShapeType="1"/>
            </p:cNvSpPr>
            <p:nvPr/>
          </p:nvSpPr>
          <p:spPr bwMode="auto">
            <a:xfrm>
              <a:off x="6696" y="2173"/>
              <a:ext cx="0" cy="682"/>
            </a:xfrm>
            <a:prstGeom prst="line">
              <a:avLst/>
            </a:prstGeom>
            <a:noFill/>
            <a:ln w="19050" cap="flat">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300" b="1"/>
            </a:p>
          </p:txBody>
        </p:sp>
        <p:sp>
          <p:nvSpPr>
            <p:cNvPr id="82" name="Line 63">
              <a:extLst>
                <a:ext uri="{FF2B5EF4-FFF2-40B4-BE49-F238E27FC236}">
                  <a16:creationId xmlns:a16="http://schemas.microsoft.com/office/drawing/2014/main" id="{E441FB9E-5A17-32D0-1FDF-2DDE407DF860}"/>
                </a:ext>
              </a:extLst>
            </p:cNvPr>
            <p:cNvSpPr>
              <a:spLocks noChangeShapeType="1"/>
            </p:cNvSpPr>
            <p:nvPr/>
          </p:nvSpPr>
          <p:spPr bwMode="auto">
            <a:xfrm>
              <a:off x="6696" y="2514"/>
              <a:ext cx="539" cy="0"/>
            </a:xfrm>
            <a:prstGeom prst="line">
              <a:avLst/>
            </a:prstGeom>
            <a:noFill/>
            <a:ln w="19050" cap="flat">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300" b="1"/>
            </a:p>
          </p:txBody>
        </p:sp>
        <p:sp>
          <p:nvSpPr>
            <p:cNvPr id="83" name="Line 64">
              <a:extLst>
                <a:ext uri="{FF2B5EF4-FFF2-40B4-BE49-F238E27FC236}">
                  <a16:creationId xmlns:a16="http://schemas.microsoft.com/office/drawing/2014/main" id="{550EC80A-3DB3-7B3D-31F6-042138698FBD}"/>
                </a:ext>
              </a:extLst>
            </p:cNvPr>
            <p:cNvSpPr>
              <a:spLocks noChangeShapeType="1"/>
            </p:cNvSpPr>
            <p:nvPr/>
          </p:nvSpPr>
          <p:spPr bwMode="auto">
            <a:xfrm flipH="1">
              <a:off x="6477" y="3285"/>
              <a:ext cx="758" cy="0"/>
            </a:xfrm>
            <a:prstGeom prst="line">
              <a:avLst/>
            </a:prstGeom>
            <a:noFill/>
            <a:ln w="19050" cap="flat">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300" b="1"/>
            </a:p>
          </p:txBody>
        </p:sp>
        <p:sp>
          <p:nvSpPr>
            <p:cNvPr id="84" name="Line 65">
              <a:extLst>
                <a:ext uri="{FF2B5EF4-FFF2-40B4-BE49-F238E27FC236}">
                  <a16:creationId xmlns:a16="http://schemas.microsoft.com/office/drawing/2014/main" id="{714BC5B8-062D-3FAB-3413-D16D21D060B9}"/>
                </a:ext>
              </a:extLst>
            </p:cNvPr>
            <p:cNvSpPr>
              <a:spLocks noChangeShapeType="1"/>
            </p:cNvSpPr>
            <p:nvPr/>
          </p:nvSpPr>
          <p:spPr bwMode="auto">
            <a:xfrm>
              <a:off x="7235" y="2514"/>
              <a:ext cx="0" cy="771"/>
            </a:xfrm>
            <a:prstGeom prst="line">
              <a:avLst/>
            </a:prstGeom>
            <a:noFill/>
            <a:ln w="19050" cap="flat">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300" b="1"/>
            </a:p>
          </p:txBody>
        </p:sp>
        <p:sp>
          <p:nvSpPr>
            <p:cNvPr id="85" name="Line 66">
              <a:extLst>
                <a:ext uri="{FF2B5EF4-FFF2-40B4-BE49-F238E27FC236}">
                  <a16:creationId xmlns:a16="http://schemas.microsoft.com/office/drawing/2014/main" id="{CCC8CE79-B059-D513-778F-0ADB192E1198}"/>
                </a:ext>
              </a:extLst>
            </p:cNvPr>
            <p:cNvSpPr>
              <a:spLocks noChangeShapeType="1"/>
            </p:cNvSpPr>
            <p:nvPr/>
          </p:nvSpPr>
          <p:spPr bwMode="auto">
            <a:xfrm>
              <a:off x="7235" y="2899"/>
              <a:ext cx="258" cy="0"/>
            </a:xfrm>
            <a:prstGeom prst="line">
              <a:avLst/>
            </a:prstGeom>
            <a:noFill/>
            <a:ln w="19050" cap="flat">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300" b="1"/>
            </a:p>
          </p:txBody>
        </p:sp>
        <p:sp>
          <p:nvSpPr>
            <p:cNvPr id="50" name="Rectangle 31">
              <a:extLst>
                <a:ext uri="{FF2B5EF4-FFF2-40B4-BE49-F238E27FC236}">
                  <a16:creationId xmlns:a16="http://schemas.microsoft.com/office/drawing/2014/main" id="{69E7A0CF-975D-8082-2BC0-945305ED99B5}"/>
                </a:ext>
              </a:extLst>
            </p:cNvPr>
            <p:cNvSpPr>
              <a:spLocks noChangeArrowheads="1"/>
            </p:cNvSpPr>
            <p:nvPr/>
          </p:nvSpPr>
          <p:spPr bwMode="auto">
            <a:xfrm>
              <a:off x="4001" y="2057"/>
              <a:ext cx="580" cy="102"/>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1" u="none" strike="noStrike" cap="none" normalizeH="0" baseline="0" dirty="0">
                  <a:ln>
                    <a:noFill/>
                  </a:ln>
                  <a:solidFill>
                    <a:srgbClr val="000000"/>
                  </a:solidFill>
                  <a:effectLst/>
                  <a:latin typeface="Segoe UI" panose="020B0502040204020203" pitchFamily="34" charset="0"/>
                </a:rPr>
                <a:t>December</a:t>
              </a:r>
              <a:endParaRPr kumimoji="0" lang="en-US" altLang="en-US" sz="1300" b="1" u="none" strike="noStrike" cap="none" normalizeH="0" baseline="0" dirty="0">
                <a:ln>
                  <a:noFill/>
                </a:ln>
                <a:solidFill>
                  <a:schemeClr val="tx1"/>
                </a:solidFill>
                <a:effectLst/>
              </a:endParaRPr>
            </a:p>
          </p:txBody>
        </p:sp>
        <p:sp>
          <p:nvSpPr>
            <p:cNvPr id="48" name="Rectangle 29">
              <a:extLst>
                <a:ext uri="{FF2B5EF4-FFF2-40B4-BE49-F238E27FC236}">
                  <a16:creationId xmlns:a16="http://schemas.microsoft.com/office/drawing/2014/main" id="{4E0A90F3-7D1E-7039-A32A-12860F29F014}"/>
                </a:ext>
              </a:extLst>
            </p:cNvPr>
            <p:cNvSpPr>
              <a:spLocks noChangeArrowheads="1"/>
            </p:cNvSpPr>
            <p:nvPr/>
          </p:nvSpPr>
          <p:spPr bwMode="auto">
            <a:xfrm>
              <a:off x="3988" y="2490"/>
              <a:ext cx="601" cy="102"/>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1" u="none" strike="noStrike" cap="none" normalizeH="0" baseline="0" dirty="0">
                  <a:ln>
                    <a:noFill/>
                  </a:ln>
                  <a:solidFill>
                    <a:srgbClr val="000000"/>
                  </a:solidFill>
                  <a:effectLst/>
                  <a:latin typeface="Segoe UI" panose="020B0502040204020203" pitchFamily="34" charset="0"/>
                </a:rPr>
                <a:t>November</a:t>
              </a:r>
              <a:endParaRPr kumimoji="0" lang="en-US" altLang="en-US" sz="1300" b="1" u="none" strike="noStrike" cap="none" normalizeH="0" baseline="0" dirty="0">
                <a:ln>
                  <a:noFill/>
                </a:ln>
                <a:solidFill>
                  <a:schemeClr val="tx1"/>
                </a:solidFill>
                <a:effectLst/>
              </a:endParaRPr>
            </a:p>
          </p:txBody>
        </p:sp>
        <p:sp>
          <p:nvSpPr>
            <p:cNvPr id="44" name="Rectangle 25">
              <a:extLst>
                <a:ext uri="{FF2B5EF4-FFF2-40B4-BE49-F238E27FC236}">
                  <a16:creationId xmlns:a16="http://schemas.microsoft.com/office/drawing/2014/main" id="{6C3A2FC2-0D16-F5E4-7DA6-E4973C3618BA}"/>
                </a:ext>
              </a:extLst>
            </p:cNvPr>
            <p:cNvSpPr>
              <a:spLocks noChangeArrowheads="1"/>
            </p:cNvSpPr>
            <p:nvPr/>
          </p:nvSpPr>
          <p:spPr bwMode="auto">
            <a:xfrm>
              <a:off x="3969" y="3223"/>
              <a:ext cx="621" cy="102"/>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1" u="none" strike="noStrike" cap="none" normalizeH="0" baseline="0" dirty="0">
                  <a:ln>
                    <a:noFill/>
                  </a:ln>
                  <a:solidFill>
                    <a:srgbClr val="000000"/>
                  </a:solidFill>
                  <a:effectLst/>
                  <a:latin typeface="Segoe UI" panose="020B0502040204020203" pitchFamily="34" charset="0"/>
                </a:rPr>
                <a:t>September</a:t>
              </a:r>
              <a:endParaRPr kumimoji="0" lang="en-US" altLang="en-US" sz="1300" b="1" u="none" strike="noStrike" cap="none" normalizeH="0" baseline="0" dirty="0">
                <a:ln>
                  <a:noFill/>
                </a:ln>
                <a:solidFill>
                  <a:schemeClr val="tx1"/>
                </a:solidFill>
                <a:effectLst/>
              </a:endParaRPr>
            </a:p>
          </p:txBody>
        </p:sp>
      </p:grpSp>
    </p:spTree>
    <p:extLst>
      <p:ext uri="{BB962C8B-B14F-4D97-AF65-F5344CB8AC3E}">
        <p14:creationId xmlns:p14="http://schemas.microsoft.com/office/powerpoint/2010/main" val="18795835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83712C-3A19-5CD1-37F3-BD00B8886705}"/>
              </a:ext>
            </a:extLst>
          </p:cNvPr>
          <p:cNvSpPr>
            <a:spLocks noGrp="1"/>
          </p:cNvSpPr>
          <p:nvPr>
            <p:ph type="title"/>
          </p:nvPr>
        </p:nvSpPr>
        <p:spPr/>
        <p:txBody>
          <a:bodyPr/>
          <a:lstStyle/>
          <a:p>
            <a:r>
              <a:rPr lang="en-US" b="1" dirty="0">
                <a:latin typeface="Calibri" panose="020F0502020204030204" pitchFamily="34" charset="0"/>
                <a:ea typeface="Calibri" panose="020F0502020204030204" pitchFamily="34" charset="0"/>
                <a:cs typeface="Calibri" panose="020F0502020204030204" pitchFamily="34" charset="0"/>
              </a:rPr>
              <a:t>A Spatial Scale</a:t>
            </a:r>
          </a:p>
        </p:txBody>
      </p:sp>
      <p:sp>
        <p:nvSpPr>
          <p:cNvPr id="5" name="TextBox 4">
            <a:extLst>
              <a:ext uri="{FF2B5EF4-FFF2-40B4-BE49-F238E27FC236}">
                <a16:creationId xmlns:a16="http://schemas.microsoft.com/office/drawing/2014/main" id="{5AEDD508-2C95-0CC4-9B42-AC940365A333}"/>
              </a:ext>
            </a:extLst>
          </p:cNvPr>
          <p:cNvSpPr txBox="1"/>
          <p:nvPr/>
        </p:nvSpPr>
        <p:spPr>
          <a:xfrm>
            <a:off x="976468" y="1459296"/>
            <a:ext cx="5028197" cy="738664"/>
          </a:xfrm>
          <a:prstGeom prst="rect">
            <a:avLst/>
          </a:prstGeom>
          <a:noFill/>
        </p:spPr>
        <p:txBody>
          <a:bodyPr wrap="square" rtlCol="0">
            <a:spAutoFit/>
          </a:bodyPr>
          <a:lstStyle/>
          <a:p>
            <a:pPr algn="ctr"/>
            <a:r>
              <a:rPr lang="en-US" sz="2400" b="1" u="sng" dirty="0">
                <a:latin typeface="Calibri" panose="020F0502020204030204" pitchFamily="34" charset="0"/>
                <a:ea typeface="Calibri" panose="020F0502020204030204" pitchFamily="34" charset="0"/>
                <a:cs typeface="Calibri" panose="020F0502020204030204" pitchFamily="34" charset="0"/>
              </a:rPr>
              <a:t>Microzooplankton</a:t>
            </a:r>
            <a:endParaRPr lang="en-US" dirty="0">
              <a:latin typeface="Calibri" panose="020F0502020204030204" pitchFamily="34" charset="0"/>
              <a:ea typeface="Calibri" panose="020F0502020204030204" pitchFamily="34" charset="0"/>
              <a:cs typeface="Calibri" panose="020F0502020204030204" pitchFamily="34" charset="0"/>
            </a:endParaRPr>
          </a:p>
          <a:p>
            <a:pPr algn="ctr"/>
            <a:endParaRPr lang="en-US" dirty="0">
              <a:latin typeface="Calibri" panose="020F0502020204030204" pitchFamily="34" charset="0"/>
              <a:ea typeface="Calibri" panose="020F0502020204030204" pitchFamily="34" charset="0"/>
              <a:cs typeface="Calibri" panose="020F0502020204030204" pitchFamily="34" charset="0"/>
            </a:endParaRPr>
          </a:p>
        </p:txBody>
      </p:sp>
      <p:sp>
        <p:nvSpPr>
          <p:cNvPr id="8" name="TextBox 7">
            <a:extLst>
              <a:ext uri="{FF2B5EF4-FFF2-40B4-BE49-F238E27FC236}">
                <a16:creationId xmlns:a16="http://schemas.microsoft.com/office/drawing/2014/main" id="{0B23E3AF-992B-09F8-7C71-AE81D2C01B80}"/>
              </a:ext>
            </a:extLst>
          </p:cNvPr>
          <p:cNvSpPr txBox="1"/>
          <p:nvPr/>
        </p:nvSpPr>
        <p:spPr>
          <a:xfrm>
            <a:off x="847315" y="3876591"/>
            <a:ext cx="5141682" cy="1015663"/>
          </a:xfrm>
          <a:prstGeom prst="rect">
            <a:avLst/>
          </a:prstGeom>
          <a:noFill/>
        </p:spPr>
        <p:txBody>
          <a:bodyPr wrap="square" rtlCol="0">
            <a:spAutoFit/>
          </a:bodyPr>
          <a:lstStyle/>
          <a:p>
            <a:pPr algn="ctr"/>
            <a:r>
              <a:rPr lang="en-US" sz="2400" b="1" u="sng" dirty="0">
                <a:latin typeface="Calibri" panose="020F0502020204030204" pitchFamily="34" charset="0"/>
                <a:ea typeface="Calibri" panose="020F0502020204030204" pitchFamily="34" charset="0"/>
                <a:cs typeface="Calibri" panose="020F0502020204030204" pitchFamily="34" charset="0"/>
              </a:rPr>
              <a:t>Macrozooplankton</a:t>
            </a:r>
          </a:p>
          <a:p>
            <a:pPr algn="ctr"/>
            <a:endParaRPr lang="en-US" dirty="0">
              <a:latin typeface="Calibri" panose="020F0502020204030204" pitchFamily="34" charset="0"/>
              <a:ea typeface="Calibri" panose="020F0502020204030204" pitchFamily="34" charset="0"/>
              <a:cs typeface="Calibri" panose="020F0502020204030204" pitchFamily="34" charset="0"/>
            </a:endParaRPr>
          </a:p>
          <a:p>
            <a:pPr algn="ctr"/>
            <a:endParaRPr lang="en-US" dirty="0">
              <a:latin typeface="Calibri" panose="020F0502020204030204" pitchFamily="34" charset="0"/>
              <a:ea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D8F6E48E-BC0A-3024-ADD9-B653620356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83795" y="1459296"/>
            <a:ext cx="4314825" cy="431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2">
            <a:extLst>
              <a:ext uri="{FF2B5EF4-FFF2-40B4-BE49-F238E27FC236}">
                <a16:creationId xmlns:a16="http://schemas.microsoft.com/office/drawing/2014/main" id="{47557C67-D876-C99D-5FE9-596C21A36FC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2872" y="6333707"/>
            <a:ext cx="2367213" cy="309729"/>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8">
            <a:extLst>
              <a:ext uri="{FF2B5EF4-FFF2-40B4-BE49-F238E27FC236}">
                <a16:creationId xmlns:a16="http://schemas.microsoft.com/office/drawing/2014/main" id="{A7BA671A-BBAB-C920-E658-AD9D737BB8A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14830"/>
            <a:ext cx="12192000" cy="458787"/>
          </a:xfrm>
          <a:prstGeom prst="rect">
            <a:avLst/>
          </a:prstGeom>
          <a:noFill/>
          <a:extLst>
            <a:ext uri="{909E8E84-426E-40DD-AFC4-6F175D3DCCD1}">
              <a14:hiddenFill xmlns:a14="http://schemas.microsoft.com/office/drawing/2010/main">
                <a:solidFill>
                  <a:srgbClr val="FFFFFF"/>
                </a:solidFill>
              </a14:hiddenFill>
            </a:ext>
          </a:extLst>
        </p:spPr>
      </p:pic>
      <p:sp>
        <p:nvSpPr>
          <p:cNvPr id="13" name="Slide Number Placeholder 12">
            <a:extLst>
              <a:ext uri="{FF2B5EF4-FFF2-40B4-BE49-F238E27FC236}">
                <a16:creationId xmlns:a16="http://schemas.microsoft.com/office/drawing/2014/main" id="{3A7E8B9A-06DB-5465-345A-E3C27679206D}"/>
              </a:ext>
            </a:extLst>
          </p:cNvPr>
          <p:cNvSpPr>
            <a:spLocks noGrp="1"/>
          </p:cNvSpPr>
          <p:nvPr>
            <p:ph type="sldNum" sz="quarter" idx="12"/>
          </p:nvPr>
        </p:nvSpPr>
        <p:spPr/>
        <p:txBody>
          <a:bodyPr/>
          <a:lstStyle/>
          <a:p>
            <a:fld id="{85BC9242-4102-46B4-9E4E-D156AAE88606}" type="slidenum">
              <a:rPr lang="en-US" smtClean="0">
                <a:solidFill>
                  <a:schemeClr val="bg1"/>
                </a:solidFill>
              </a:rPr>
              <a:t>9</a:t>
            </a:fld>
            <a:endParaRPr lang="en-US">
              <a:solidFill>
                <a:schemeClr val="bg1"/>
              </a:solidFill>
            </a:endParaRPr>
          </a:p>
        </p:txBody>
      </p:sp>
      <p:grpSp>
        <p:nvGrpSpPr>
          <p:cNvPr id="12" name="Group 4">
            <a:extLst>
              <a:ext uri="{FF2B5EF4-FFF2-40B4-BE49-F238E27FC236}">
                <a16:creationId xmlns:a16="http://schemas.microsoft.com/office/drawing/2014/main" id="{F68F23E4-077F-8BBE-0347-E84FC31367AE}"/>
              </a:ext>
            </a:extLst>
          </p:cNvPr>
          <p:cNvGrpSpPr>
            <a:grpSpLocks noChangeAspect="1"/>
          </p:cNvGrpSpPr>
          <p:nvPr/>
        </p:nvGrpSpPr>
        <p:grpSpPr bwMode="auto">
          <a:xfrm>
            <a:off x="1001713" y="2153458"/>
            <a:ext cx="5132387" cy="1327151"/>
            <a:chOff x="669" y="1347"/>
            <a:chExt cx="3171" cy="836"/>
          </a:xfrm>
        </p:grpSpPr>
        <p:sp>
          <p:nvSpPr>
            <p:cNvPr id="14" name="AutoShape 3">
              <a:extLst>
                <a:ext uri="{FF2B5EF4-FFF2-40B4-BE49-F238E27FC236}">
                  <a16:creationId xmlns:a16="http://schemas.microsoft.com/office/drawing/2014/main" id="{0A631210-FD4E-CE27-5E36-CD62AC4E0651}"/>
                </a:ext>
              </a:extLst>
            </p:cNvPr>
            <p:cNvSpPr>
              <a:spLocks noChangeAspect="1" noChangeArrowheads="1" noTextEdit="1"/>
            </p:cNvSpPr>
            <p:nvPr/>
          </p:nvSpPr>
          <p:spPr bwMode="auto">
            <a:xfrm>
              <a:off x="669" y="1347"/>
              <a:ext cx="3171" cy="813"/>
            </a:xfrm>
            <a:prstGeom prst="rect">
              <a:avLst/>
            </a:prstGeom>
            <a:noFill/>
            <a:ln w="38100">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Rectangle 8">
              <a:extLst>
                <a:ext uri="{FF2B5EF4-FFF2-40B4-BE49-F238E27FC236}">
                  <a16:creationId xmlns:a16="http://schemas.microsoft.com/office/drawing/2014/main" id="{021A7EC8-C134-C81C-8593-8793306DF845}"/>
                </a:ext>
              </a:extLst>
            </p:cNvPr>
            <p:cNvSpPr>
              <a:spLocks noChangeArrowheads="1"/>
            </p:cNvSpPr>
            <p:nvPr/>
          </p:nvSpPr>
          <p:spPr bwMode="auto">
            <a:xfrm>
              <a:off x="675" y="1437"/>
              <a:ext cx="636" cy="169"/>
            </a:xfrm>
            <a:prstGeom prst="rect">
              <a:avLst/>
            </a:prstGeom>
            <a:solidFill>
              <a:srgbClr val="D29AFF"/>
            </a:solidFill>
            <a:ln w="9525">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 name="Rectangle 9">
              <a:extLst>
                <a:ext uri="{FF2B5EF4-FFF2-40B4-BE49-F238E27FC236}">
                  <a16:creationId xmlns:a16="http://schemas.microsoft.com/office/drawing/2014/main" id="{AE5AEF46-3121-4B33-AD0D-D8C5F63042E9}"/>
                </a:ext>
              </a:extLst>
            </p:cNvPr>
            <p:cNvSpPr>
              <a:spLocks noChangeArrowheads="1"/>
            </p:cNvSpPr>
            <p:nvPr/>
          </p:nvSpPr>
          <p:spPr bwMode="auto">
            <a:xfrm>
              <a:off x="834" y="1441"/>
              <a:ext cx="408" cy="241"/>
            </a:xfrm>
            <a:prstGeom prst="rect">
              <a:avLst/>
            </a:prstGeom>
            <a:noFill/>
            <a:ln w="38100">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Segoe UI" panose="020B0502040204020203" pitchFamily="34" charset="0"/>
                </a:rPr>
                <a:t>L001</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0" name="Rectangle 10">
              <a:extLst>
                <a:ext uri="{FF2B5EF4-FFF2-40B4-BE49-F238E27FC236}">
                  <a16:creationId xmlns:a16="http://schemas.microsoft.com/office/drawing/2014/main" id="{6CD5EA7B-9592-DE49-BBDA-8F8BA1D04A1B}"/>
                </a:ext>
              </a:extLst>
            </p:cNvPr>
            <p:cNvSpPr>
              <a:spLocks noChangeArrowheads="1"/>
            </p:cNvSpPr>
            <p:nvPr/>
          </p:nvSpPr>
          <p:spPr bwMode="auto">
            <a:xfrm>
              <a:off x="675" y="1775"/>
              <a:ext cx="636" cy="169"/>
            </a:xfrm>
            <a:prstGeom prst="rect">
              <a:avLst/>
            </a:prstGeom>
            <a:solidFill>
              <a:srgbClr val="FFB17D"/>
            </a:solidFill>
            <a:ln w="9525">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1" name="Rectangle 11">
              <a:extLst>
                <a:ext uri="{FF2B5EF4-FFF2-40B4-BE49-F238E27FC236}">
                  <a16:creationId xmlns:a16="http://schemas.microsoft.com/office/drawing/2014/main" id="{E6DDA6C3-9991-61E5-FA01-2A195F00C8DC}"/>
                </a:ext>
              </a:extLst>
            </p:cNvPr>
            <p:cNvSpPr>
              <a:spLocks noChangeArrowheads="1"/>
            </p:cNvSpPr>
            <p:nvPr/>
          </p:nvSpPr>
          <p:spPr bwMode="auto">
            <a:xfrm>
              <a:off x="822" y="1773"/>
              <a:ext cx="408" cy="241"/>
            </a:xfrm>
            <a:prstGeom prst="rect">
              <a:avLst/>
            </a:prstGeom>
            <a:noFill/>
            <a:ln w="38100">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Segoe UI" panose="020B0502040204020203" pitchFamily="34" charset="0"/>
                </a:rPr>
                <a:t>L005</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2" name="Rectangle 12">
              <a:extLst>
                <a:ext uri="{FF2B5EF4-FFF2-40B4-BE49-F238E27FC236}">
                  <a16:creationId xmlns:a16="http://schemas.microsoft.com/office/drawing/2014/main" id="{507E973F-30F9-2E7C-1A5A-E12F7F4765C8}"/>
                </a:ext>
              </a:extLst>
            </p:cNvPr>
            <p:cNvSpPr>
              <a:spLocks noChangeArrowheads="1"/>
            </p:cNvSpPr>
            <p:nvPr/>
          </p:nvSpPr>
          <p:spPr bwMode="auto">
            <a:xfrm>
              <a:off x="675" y="1606"/>
              <a:ext cx="636" cy="169"/>
            </a:xfrm>
            <a:prstGeom prst="rect">
              <a:avLst/>
            </a:prstGeom>
            <a:solidFill>
              <a:srgbClr val="75E4FF"/>
            </a:solidFill>
            <a:ln w="9525">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 name="Rectangle 13">
              <a:extLst>
                <a:ext uri="{FF2B5EF4-FFF2-40B4-BE49-F238E27FC236}">
                  <a16:creationId xmlns:a16="http://schemas.microsoft.com/office/drawing/2014/main" id="{1D283561-3180-7E8B-212D-767083593F5E}"/>
                </a:ext>
              </a:extLst>
            </p:cNvPr>
            <p:cNvSpPr>
              <a:spLocks noChangeArrowheads="1"/>
            </p:cNvSpPr>
            <p:nvPr/>
          </p:nvSpPr>
          <p:spPr bwMode="auto">
            <a:xfrm>
              <a:off x="819" y="1605"/>
              <a:ext cx="420" cy="241"/>
            </a:xfrm>
            <a:prstGeom prst="rect">
              <a:avLst/>
            </a:prstGeom>
            <a:noFill/>
            <a:ln w="38100">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Segoe UI" panose="020B0502040204020203" pitchFamily="34" charset="0"/>
                </a:rPr>
                <a:t>LZ40</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4" name="Rectangle 14">
              <a:extLst>
                <a:ext uri="{FF2B5EF4-FFF2-40B4-BE49-F238E27FC236}">
                  <a16:creationId xmlns:a16="http://schemas.microsoft.com/office/drawing/2014/main" id="{A3D0547A-72C2-82F1-2B1F-B751312AC0B7}"/>
                </a:ext>
              </a:extLst>
            </p:cNvPr>
            <p:cNvSpPr>
              <a:spLocks noChangeArrowheads="1"/>
            </p:cNvSpPr>
            <p:nvPr/>
          </p:nvSpPr>
          <p:spPr bwMode="auto">
            <a:xfrm>
              <a:off x="675" y="1944"/>
              <a:ext cx="636" cy="168"/>
            </a:xfrm>
            <a:prstGeom prst="rect">
              <a:avLst/>
            </a:prstGeom>
            <a:solidFill>
              <a:srgbClr val="6AFF6B"/>
            </a:solidFill>
            <a:ln w="9525">
              <a:solidFill>
                <a:schemeClr val="tx1"/>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 name="Rectangle 15">
              <a:extLst>
                <a:ext uri="{FF2B5EF4-FFF2-40B4-BE49-F238E27FC236}">
                  <a16:creationId xmlns:a16="http://schemas.microsoft.com/office/drawing/2014/main" id="{A969F514-566A-C0FE-1AA8-D29BC8A5828A}"/>
                </a:ext>
              </a:extLst>
            </p:cNvPr>
            <p:cNvSpPr>
              <a:spLocks noChangeArrowheads="1"/>
            </p:cNvSpPr>
            <p:nvPr/>
          </p:nvSpPr>
          <p:spPr bwMode="auto">
            <a:xfrm>
              <a:off x="746" y="1942"/>
              <a:ext cx="612" cy="241"/>
            </a:xfrm>
            <a:prstGeom prst="rect">
              <a:avLst/>
            </a:prstGeom>
            <a:noFill/>
            <a:ln w="38100">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Segoe UI" panose="020B0502040204020203" pitchFamily="34" charset="0"/>
                </a:rPr>
                <a:t>POLE3S</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7" name="Line 17">
              <a:extLst>
                <a:ext uri="{FF2B5EF4-FFF2-40B4-BE49-F238E27FC236}">
                  <a16:creationId xmlns:a16="http://schemas.microsoft.com/office/drawing/2014/main" id="{F0B07E83-CC43-3B39-BB30-F68D4F31ED8D}"/>
                </a:ext>
              </a:extLst>
            </p:cNvPr>
            <p:cNvSpPr>
              <a:spLocks noChangeShapeType="1"/>
            </p:cNvSpPr>
            <p:nvPr/>
          </p:nvSpPr>
          <p:spPr bwMode="auto">
            <a:xfrm>
              <a:off x="1329" y="1528"/>
              <a:ext cx="741" cy="0"/>
            </a:xfrm>
            <a:prstGeom prst="line">
              <a:avLst/>
            </a:prstGeom>
            <a:noFill/>
            <a:ln w="38100" cap="flat">
              <a:solidFill>
                <a:srgbClr val="D29A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Line 18">
              <a:extLst>
                <a:ext uri="{FF2B5EF4-FFF2-40B4-BE49-F238E27FC236}">
                  <a16:creationId xmlns:a16="http://schemas.microsoft.com/office/drawing/2014/main" id="{0D07F2EC-EF0A-9BC4-71E9-A66F9347F6EF}"/>
                </a:ext>
              </a:extLst>
            </p:cNvPr>
            <p:cNvSpPr>
              <a:spLocks noChangeShapeType="1"/>
            </p:cNvSpPr>
            <p:nvPr/>
          </p:nvSpPr>
          <p:spPr bwMode="auto">
            <a:xfrm flipH="1">
              <a:off x="1329" y="1696"/>
              <a:ext cx="741" cy="0"/>
            </a:xfrm>
            <a:prstGeom prst="line">
              <a:avLst/>
            </a:prstGeom>
            <a:noFill/>
            <a:ln w="38100" cap="flat">
              <a:solidFill>
                <a:srgbClr val="75E4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Line 19">
              <a:extLst>
                <a:ext uri="{FF2B5EF4-FFF2-40B4-BE49-F238E27FC236}">
                  <a16:creationId xmlns:a16="http://schemas.microsoft.com/office/drawing/2014/main" id="{430A8796-F037-E9BE-3B61-D53DFE945AAB}"/>
                </a:ext>
              </a:extLst>
            </p:cNvPr>
            <p:cNvSpPr>
              <a:spLocks noChangeShapeType="1"/>
            </p:cNvSpPr>
            <p:nvPr/>
          </p:nvSpPr>
          <p:spPr bwMode="auto">
            <a:xfrm>
              <a:off x="2070" y="1528"/>
              <a:ext cx="0" cy="168"/>
            </a:xfrm>
            <a:prstGeom prst="line">
              <a:avLst/>
            </a:prstGeom>
            <a:noFill/>
            <a:ln w="38100" cap="flat">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Line 20">
              <a:extLst>
                <a:ext uri="{FF2B5EF4-FFF2-40B4-BE49-F238E27FC236}">
                  <a16:creationId xmlns:a16="http://schemas.microsoft.com/office/drawing/2014/main" id="{9FC1C127-3BD0-9B36-339F-4652A92EF7E5}"/>
                </a:ext>
              </a:extLst>
            </p:cNvPr>
            <p:cNvSpPr>
              <a:spLocks noChangeShapeType="1"/>
            </p:cNvSpPr>
            <p:nvPr/>
          </p:nvSpPr>
          <p:spPr bwMode="auto">
            <a:xfrm>
              <a:off x="1329" y="1865"/>
              <a:ext cx="1692" cy="0"/>
            </a:xfrm>
            <a:prstGeom prst="line">
              <a:avLst/>
            </a:prstGeom>
            <a:noFill/>
            <a:ln w="38100" cap="flat">
              <a:solidFill>
                <a:srgbClr val="FFB17D"/>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21">
              <a:extLst>
                <a:ext uri="{FF2B5EF4-FFF2-40B4-BE49-F238E27FC236}">
                  <a16:creationId xmlns:a16="http://schemas.microsoft.com/office/drawing/2014/main" id="{E62A992D-612F-F7F1-ED77-56A1D24CEC88}"/>
                </a:ext>
              </a:extLst>
            </p:cNvPr>
            <p:cNvSpPr>
              <a:spLocks noChangeShapeType="1"/>
            </p:cNvSpPr>
            <p:nvPr/>
          </p:nvSpPr>
          <p:spPr bwMode="auto">
            <a:xfrm flipH="1">
              <a:off x="1329" y="2034"/>
              <a:ext cx="1692" cy="0"/>
            </a:xfrm>
            <a:prstGeom prst="line">
              <a:avLst/>
            </a:prstGeom>
            <a:noFill/>
            <a:ln w="38100" cap="flat">
              <a:solidFill>
                <a:srgbClr val="6AFF6B"/>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Line 22">
              <a:extLst>
                <a:ext uri="{FF2B5EF4-FFF2-40B4-BE49-F238E27FC236}">
                  <a16:creationId xmlns:a16="http://schemas.microsoft.com/office/drawing/2014/main" id="{8FEE4068-7E27-7C6B-3E03-AD47315381C2}"/>
                </a:ext>
              </a:extLst>
            </p:cNvPr>
            <p:cNvSpPr>
              <a:spLocks noChangeShapeType="1"/>
            </p:cNvSpPr>
            <p:nvPr/>
          </p:nvSpPr>
          <p:spPr bwMode="auto">
            <a:xfrm>
              <a:off x="3021" y="1865"/>
              <a:ext cx="0" cy="169"/>
            </a:xfrm>
            <a:prstGeom prst="line">
              <a:avLst/>
            </a:prstGeom>
            <a:noFill/>
            <a:ln w="38100" cap="flat">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Line 23">
              <a:extLst>
                <a:ext uri="{FF2B5EF4-FFF2-40B4-BE49-F238E27FC236}">
                  <a16:creationId xmlns:a16="http://schemas.microsoft.com/office/drawing/2014/main" id="{1CBC9843-7AC1-FA74-7270-4F209592FAC8}"/>
                </a:ext>
              </a:extLst>
            </p:cNvPr>
            <p:cNvSpPr>
              <a:spLocks noChangeShapeType="1"/>
            </p:cNvSpPr>
            <p:nvPr/>
          </p:nvSpPr>
          <p:spPr bwMode="auto">
            <a:xfrm>
              <a:off x="2070" y="1612"/>
              <a:ext cx="1493" cy="0"/>
            </a:xfrm>
            <a:prstGeom prst="line">
              <a:avLst/>
            </a:prstGeom>
            <a:noFill/>
            <a:ln w="38100" cap="flat">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Line 24">
              <a:extLst>
                <a:ext uri="{FF2B5EF4-FFF2-40B4-BE49-F238E27FC236}">
                  <a16:creationId xmlns:a16="http://schemas.microsoft.com/office/drawing/2014/main" id="{EEB2CD70-4FB3-778A-B733-B25519CE55A1}"/>
                </a:ext>
              </a:extLst>
            </p:cNvPr>
            <p:cNvSpPr>
              <a:spLocks noChangeShapeType="1"/>
            </p:cNvSpPr>
            <p:nvPr/>
          </p:nvSpPr>
          <p:spPr bwMode="auto">
            <a:xfrm flipH="1">
              <a:off x="3021" y="1950"/>
              <a:ext cx="542" cy="0"/>
            </a:xfrm>
            <a:prstGeom prst="line">
              <a:avLst/>
            </a:prstGeom>
            <a:noFill/>
            <a:ln w="38100" cap="flat">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Line 25">
              <a:extLst>
                <a:ext uri="{FF2B5EF4-FFF2-40B4-BE49-F238E27FC236}">
                  <a16:creationId xmlns:a16="http://schemas.microsoft.com/office/drawing/2014/main" id="{54FB43CE-336E-0E63-4CAD-443EEAA460EA}"/>
                </a:ext>
              </a:extLst>
            </p:cNvPr>
            <p:cNvSpPr>
              <a:spLocks noChangeShapeType="1"/>
            </p:cNvSpPr>
            <p:nvPr/>
          </p:nvSpPr>
          <p:spPr bwMode="auto">
            <a:xfrm>
              <a:off x="3563" y="1612"/>
              <a:ext cx="0" cy="338"/>
            </a:xfrm>
            <a:prstGeom prst="line">
              <a:avLst/>
            </a:prstGeom>
            <a:noFill/>
            <a:ln w="38100" cap="flat">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Line 26">
              <a:extLst>
                <a:ext uri="{FF2B5EF4-FFF2-40B4-BE49-F238E27FC236}">
                  <a16:creationId xmlns:a16="http://schemas.microsoft.com/office/drawing/2014/main" id="{97736028-9557-E314-45EC-0B040AB488A3}"/>
                </a:ext>
              </a:extLst>
            </p:cNvPr>
            <p:cNvSpPr>
              <a:spLocks noChangeShapeType="1"/>
            </p:cNvSpPr>
            <p:nvPr/>
          </p:nvSpPr>
          <p:spPr bwMode="auto">
            <a:xfrm>
              <a:off x="3563" y="1781"/>
              <a:ext cx="224" cy="0"/>
            </a:xfrm>
            <a:prstGeom prst="line">
              <a:avLst/>
            </a:prstGeom>
            <a:noFill/>
            <a:ln w="38100" cap="flat">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44" name="Group 36">
            <a:extLst>
              <a:ext uri="{FF2B5EF4-FFF2-40B4-BE49-F238E27FC236}">
                <a16:creationId xmlns:a16="http://schemas.microsoft.com/office/drawing/2014/main" id="{3685615A-8013-396A-9F99-D3B1499DDD31}"/>
              </a:ext>
            </a:extLst>
          </p:cNvPr>
          <p:cNvGrpSpPr>
            <a:grpSpLocks noChangeAspect="1"/>
          </p:cNvGrpSpPr>
          <p:nvPr/>
        </p:nvGrpSpPr>
        <p:grpSpPr bwMode="auto">
          <a:xfrm>
            <a:off x="992188" y="4559299"/>
            <a:ext cx="5141912" cy="1319213"/>
            <a:chOff x="625" y="2872"/>
            <a:chExt cx="3239" cy="831"/>
          </a:xfrm>
        </p:grpSpPr>
        <p:sp>
          <p:nvSpPr>
            <p:cNvPr id="45" name="AutoShape 35">
              <a:extLst>
                <a:ext uri="{FF2B5EF4-FFF2-40B4-BE49-F238E27FC236}">
                  <a16:creationId xmlns:a16="http://schemas.microsoft.com/office/drawing/2014/main" id="{ACECCBED-9799-22CB-88D7-C701CE865B2D}"/>
                </a:ext>
              </a:extLst>
            </p:cNvPr>
            <p:cNvSpPr>
              <a:spLocks noChangeAspect="1" noChangeArrowheads="1" noTextEdit="1"/>
            </p:cNvSpPr>
            <p:nvPr/>
          </p:nvSpPr>
          <p:spPr bwMode="auto">
            <a:xfrm>
              <a:off x="625" y="2872"/>
              <a:ext cx="3239" cy="81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 name="Rectangle 40">
              <a:extLst>
                <a:ext uri="{FF2B5EF4-FFF2-40B4-BE49-F238E27FC236}">
                  <a16:creationId xmlns:a16="http://schemas.microsoft.com/office/drawing/2014/main" id="{D7243C95-6066-9A1E-EA33-B7FD95CDFA04}"/>
                </a:ext>
              </a:extLst>
            </p:cNvPr>
            <p:cNvSpPr>
              <a:spLocks noChangeArrowheads="1"/>
            </p:cNvSpPr>
            <p:nvPr/>
          </p:nvSpPr>
          <p:spPr bwMode="auto">
            <a:xfrm>
              <a:off x="631" y="2962"/>
              <a:ext cx="650" cy="169"/>
            </a:xfrm>
            <a:prstGeom prst="rect">
              <a:avLst/>
            </a:prstGeom>
            <a:solidFill>
              <a:srgbClr val="D29A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0" name="Rectangle 41">
              <a:extLst>
                <a:ext uri="{FF2B5EF4-FFF2-40B4-BE49-F238E27FC236}">
                  <a16:creationId xmlns:a16="http://schemas.microsoft.com/office/drawing/2014/main" id="{EC3C6299-675F-DE75-C523-B2854923C619}"/>
                </a:ext>
              </a:extLst>
            </p:cNvPr>
            <p:cNvSpPr>
              <a:spLocks noChangeArrowheads="1"/>
            </p:cNvSpPr>
            <p:nvPr/>
          </p:nvSpPr>
          <p:spPr bwMode="auto">
            <a:xfrm>
              <a:off x="760" y="2956"/>
              <a:ext cx="417" cy="241"/>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Segoe UI" panose="020B0502040204020203" pitchFamily="34" charset="0"/>
                </a:rPr>
                <a:t>L001</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1" name="Rectangle 42">
              <a:extLst>
                <a:ext uri="{FF2B5EF4-FFF2-40B4-BE49-F238E27FC236}">
                  <a16:creationId xmlns:a16="http://schemas.microsoft.com/office/drawing/2014/main" id="{142BC5CD-87F9-6E1A-107B-201C8353AAC8}"/>
                </a:ext>
              </a:extLst>
            </p:cNvPr>
            <p:cNvSpPr>
              <a:spLocks noChangeArrowheads="1"/>
            </p:cNvSpPr>
            <p:nvPr/>
          </p:nvSpPr>
          <p:spPr bwMode="auto">
            <a:xfrm>
              <a:off x="631" y="3300"/>
              <a:ext cx="650" cy="169"/>
            </a:xfrm>
            <a:prstGeom prst="rect">
              <a:avLst/>
            </a:prstGeom>
            <a:solidFill>
              <a:srgbClr val="FFB17D"/>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2" name="Rectangle 43">
              <a:extLst>
                <a:ext uri="{FF2B5EF4-FFF2-40B4-BE49-F238E27FC236}">
                  <a16:creationId xmlns:a16="http://schemas.microsoft.com/office/drawing/2014/main" id="{7DD00BB5-D3D3-0638-957B-C64A7AFD4796}"/>
                </a:ext>
              </a:extLst>
            </p:cNvPr>
            <p:cNvSpPr>
              <a:spLocks noChangeArrowheads="1"/>
            </p:cNvSpPr>
            <p:nvPr/>
          </p:nvSpPr>
          <p:spPr bwMode="auto">
            <a:xfrm>
              <a:off x="760" y="3294"/>
              <a:ext cx="417" cy="241"/>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Segoe UI" panose="020B0502040204020203" pitchFamily="34" charset="0"/>
                </a:rPr>
                <a:t>L005</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3" name="Rectangle 44">
              <a:extLst>
                <a:ext uri="{FF2B5EF4-FFF2-40B4-BE49-F238E27FC236}">
                  <a16:creationId xmlns:a16="http://schemas.microsoft.com/office/drawing/2014/main" id="{B2BCA44D-5212-7BE0-5C7A-BC0891507AB7}"/>
                </a:ext>
              </a:extLst>
            </p:cNvPr>
            <p:cNvSpPr>
              <a:spLocks noChangeArrowheads="1"/>
            </p:cNvSpPr>
            <p:nvPr/>
          </p:nvSpPr>
          <p:spPr bwMode="auto">
            <a:xfrm>
              <a:off x="631" y="3131"/>
              <a:ext cx="650" cy="169"/>
            </a:xfrm>
            <a:prstGeom prst="rect">
              <a:avLst/>
            </a:prstGeom>
            <a:solidFill>
              <a:srgbClr val="75E4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 name="Rectangle 45">
              <a:extLst>
                <a:ext uri="{FF2B5EF4-FFF2-40B4-BE49-F238E27FC236}">
                  <a16:creationId xmlns:a16="http://schemas.microsoft.com/office/drawing/2014/main" id="{A7A4F01F-6DFB-BBDF-CDFA-78F1C783AE95}"/>
                </a:ext>
              </a:extLst>
            </p:cNvPr>
            <p:cNvSpPr>
              <a:spLocks noChangeArrowheads="1"/>
            </p:cNvSpPr>
            <p:nvPr/>
          </p:nvSpPr>
          <p:spPr bwMode="auto">
            <a:xfrm>
              <a:off x="760" y="3125"/>
              <a:ext cx="430" cy="241"/>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Segoe UI" panose="020B0502040204020203" pitchFamily="34" charset="0"/>
                </a:rPr>
                <a:t>LZ40</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5" name="Rectangle 46">
              <a:extLst>
                <a:ext uri="{FF2B5EF4-FFF2-40B4-BE49-F238E27FC236}">
                  <a16:creationId xmlns:a16="http://schemas.microsoft.com/office/drawing/2014/main" id="{D92855AD-32E4-D891-521F-93D470290D88}"/>
                </a:ext>
              </a:extLst>
            </p:cNvPr>
            <p:cNvSpPr>
              <a:spLocks noChangeArrowheads="1"/>
            </p:cNvSpPr>
            <p:nvPr/>
          </p:nvSpPr>
          <p:spPr bwMode="auto">
            <a:xfrm>
              <a:off x="631" y="3469"/>
              <a:ext cx="650" cy="168"/>
            </a:xfrm>
            <a:prstGeom prst="rect">
              <a:avLst/>
            </a:prstGeom>
            <a:solidFill>
              <a:srgbClr val="6AFF6B"/>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6" name="Rectangle 47">
              <a:extLst>
                <a:ext uri="{FF2B5EF4-FFF2-40B4-BE49-F238E27FC236}">
                  <a16:creationId xmlns:a16="http://schemas.microsoft.com/office/drawing/2014/main" id="{4BC41914-FA03-0971-096A-D50A83413ADA}"/>
                </a:ext>
              </a:extLst>
            </p:cNvPr>
            <p:cNvSpPr>
              <a:spLocks noChangeArrowheads="1"/>
            </p:cNvSpPr>
            <p:nvPr/>
          </p:nvSpPr>
          <p:spPr bwMode="auto">
            <a:xfrm>
              <a:off x="707" y="3462"/>
              <a:ext cx="626" cy="241"/>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Segoe UI" panose="020B0502040204020203" pitchFamily="34" charset="0"/>
                </a:rPr>
                <a:t>POLE3S</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8" name="Line 49">
              <a:extLst>
                <a:ext uri="{FF2B5EF4-FFF2-40B4-BE49-F238E27FC236}">
                  <a16:creationId xmlns:a16="http://schemas.microsoft.com/office/drawing/2014/main" id="{CBB7FECE-3BC0-E540-7810-51E0B41C6D86}"/>
                </a:ext>
              </a:extLst>
            </p:cNvPr>
            <p:cNvSpPr>
              <a:spLocks noChangeShapeType="1"/>
            </p:cNvSpPr>
            <p:nvPr/>
          </p:nvSpPr>
          <p:spPr bwMode="auto">
            <a:xfrm>
              <a:off x="1300" y="3053"/>
              <a:ext cx="1627" cy="0"/>
            </a:xfrm>
            <a:prstGeom prst="line">
              <a:avLst/>
            </a:prstGeom>
            <a:noFill/>
            <a:ln w="38100" cap="flat">
              <a:solidFill>
                <a:srgbClr val="D29A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 name="Line 50">
              <a:extLst>
                <a:ext uri="{FF2B5EF4-FFF2-40B4-BE49-F238E27FC236}">
                  <a16:creationId xmlns:a16="http://schemas.microsoft.com/office/drawing/2014/main" id="{B3532A01-1E77-4C95-6483-66EF8E462B80}"/>
                </a:ext>
              </a:extLst>
            </p:cNvPr>
            <p:cNvSpPr>
              <a:spLocks noChangeShapeType="1"/>
            </p:cNvSpPr>
            <p:nvPr/>
          </p:nvSpPr>
          <p:spPr bwMode="auto">
            <a:xfrm flipH="1">
              <a:off x="1300" y="3221"/>
              <a:ext cx="1627" cy="0"/>
            </a:xfrm>
            <a:prstGeom prst="line">
              <a:avLst/>
            </a:prstGeom>
            <a:noFill/>
            <a:ln w="38100" cap="flat">
              <a:solidFill>
                <a:srgbClr val="75E4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 name="Line 51">
              <a:extLst>
                <a:ext uri="{FF2B5EF4-FFF2-40B4-BE49-F238E27FC236}">
                  <a16:creationId xmlns:a16="http://schemas.microsoft.com/office/drawing/2014/main" id="{C91A50D8-126E-1D56-450B-8CB1235E0DB7}"/>
                </a:ext>
              </a:extLst>
            </p:cNvPr>
            <p:cNvSpPr>
              <a:spLocks noChangeShapeType="1"/>
            </p:cNvSpPr>
            <p:nvPr/>
          </p:nvSpPr>
          <p:spPr bwMode="auto">
            <a:xfrm>
              <a:off x="2927" y="3053"/>
              <a:ext cx="0" cy="168"/>
            </a:xfrm>
            <a:prstGeom prst="line">
              <a:avLst/>
            </a:prstGeom>
            <a:noFill/>
            <a:ln w="38100" cap="flat">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 name="Line 52">
              <a:extLst>
                <a:ext uri="{FF2B5EF4-FFF2-40B4-BE49-F238E27FC236}">
                  <a16:creationId xmlns:a16="http://schemas.microsoft.com/office/drawing/2014/main" id="{7203DD7B-4FEE-0B31-BC5A-300D676A1E08}"/>
                </a:ext>
              </a:extLst>
            </p:cNvPr>
            <p:cNvSpPr>
              <a:spLocks noChangeShapeType="1"/>
            </p:cNvSpPr>
            <p:nvPr/>
          </p:nvSpPr>
          <p:spPr bwMode="auto">
            <a:xfrm>
              <a:off x="1300" y="3390"/>
              <a:ext cx="1814" cy="0"/>
            </a:xfrm>
            <a:prstGeom prst="line">
              <a:avLst/>
            </a:prstGeom>
            <a:noFill/>
            <a:ln w="38100" cap="flat">
              <a:solidFill>
                <a:srgbClr val="FFB17D"/>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2" name="Line 53">
              <a:extLst>
                <a:ext uri="{FF2B5EF4-FFF2-40B4-BE49-F238E27FC236}">
                  <a16:creationId xmlns:a16="http://schemas.microsoft.com/office/drawing/2014/main" id="{71FCEDAA-035B-96E0-4D75-66341CEA41CA}"/>
                </a:ext>
              </a:extLst>
            </p:cNvPr>
            <p:cNvSpPr>
              <a:spLocks noChangeShapeType="1"/>
            </p:cNvSpPr>
            <p:nvPr/>
          </p:nvSpPr>
          <p:spPr bwMode="auto">
            <a:xfrm flipH="1">
              <a:off x="1300" y="3559"/>
              <a:ext cx="1814" cy="0"/>
            </a:xfrm>
            <a:prstGeom prst="line">
              <a:avLst/>
            </a:prstGeom>
            <a:noFill/>
            <a:ln w="38100" cap="flat">
              <a:solidFill>
                <a:srgbClr val="6AFF6B"/>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3" name="Line 54">
              <a:extLst>
                <a:ext uri="{FF2B5EF4-FFF2-40B4-BE49-F238E27FC236}">
                  <a16:creationId xmlns:a16="http://schemas.microsoft.com/office/drawing/2014/main" id="{9BCCFCD9-208F-26FF-6DF0-9D107B4B4ADE}"/>
                </a:ext>
              </a:extLst>
            </p:cNvPr>
            <p:cNvSpPr>
              <a:spLocks noChangeShapeType="1"/>
            </p:cNvSpPr>
            <p:nvPr/>
          </p:nvSpPr>
          <p:spPr bwMode="auto">
            <a:xfrm>
              <a:off x="3114" y="3390"/>
              <a:ext cx="0" cy="169"/>
            </a:xfrm>
            <a:prstGeom prst="line">
              <a:avLst/>
            </a:prstGeom>
            <a:noFill/>
            <a:ln w="38100" cap="flat">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4" name="Line 55">
              <a:extLst>
                <a:ext uri="{FF2B5EF4-FFF2-40B4-BE49-F238E27FC236}">
                  <a16:creationId xmlns:a16="http://schemas.microsoft.com/office/drawing/2014/main" id="{2F8F2A21-F8AE-6A44-8E5A-C6610D13BE7A}"/>
                </a:ext>
              </a:extLst>
            </p:cNvPr>
            <p:cNvSpPr>
              <a:spLocks noChangeShapeType="1"/>
            </p:cNvSpPr>
            <p:nvPr/>
          </p:nvSpPr>
          <p:spPr bwMode="auto">
            <a:xfrm>
              <a:off x="2927" y="3137"/>
              <a:ext cx="657" cy="0"/>
            </a:xfrm>
            <a:prstGeom prst="line">
              <a:avLst/>
            </a:prstGeom>
            <a:noFill/>
            <a:ln w="38100" cap="flat">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5" name="Line 56">
              <a:extLst>
                <a:ext uri="{FF2B5EF4-FFF2-40B4-BE49-F238E27FC236}">
                  <a16:creationId xmlns:a16="http://schemas.microsoft.com/office/drawing/2014/main" id="{33C150E8-34C9-617A-2DE6-2D17D52B98F0}"/>
                </a:ext>
              </a:extLst>
            </p:cNvPr>
            <p:cNvSpPr>
              <a:spLocks noChangeShapeType="1"/>
            </p:cNvSpPr>
            <p:nvPr/>
          </p:nvSpPr>
          <p:spPr bwMode="auto">
            <a:xfrm flipH="1">
              <a:off x="3114" y="3475"/>
              <a:ext cx="470" cy="0"/>
            </a:xfrm>
            <a:prstGeom prst="line">
              <a:avLst/>
            </a:prstGeom>
            <a:noFill/>
            <a:ln w="38100" cap="flat">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6" name="Line 57">
              <a:extLst>
                <a:ext uri="{FF2B5EF4-FFF2-40B4-BE49-F238E27FC236}">
                  <a16:creationId xmlns:a16="http://schemas.microsoft.com/office/drawing/2014/main" id="{27FFDD66-2B8B-3CBD-6F6D-9222A59B5A9D}"/>
                </a:ext>
              </a:extLst>
            </p:cNvPr>
            <p:cNvSpPr>
              <a:spLocks noChangeShapeType="1"/>
            </p:cNvSpPr>
            <p:nvPr/>
          </p:nvSpPr>
          <p:spPr bwMode="auto">
            <a:xfrm>
              <a:off x="3584" y="3137"/>
              <a:ext cx="0" cy="338"/>
            </a:xfrm>
            <a:prstGeom prst="line">
              <a:avLst/>
            </a:prstGeom>
            <a:noFill/>
            <a:ln w="38100" cap="flat">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7" name="Line 58">
              <a:extLst>
                <a:ext uri="{FF2B5EF4-FFF2-40B4-BE49-F238E27FC236}">
                  <a16:creationId xmlns:a16="http://schemas.microsoft.com/office/drawing/2014/main" id="{5F10A424-5731-A284-5511-01D9A844464D}"/>
                </a:ext>
              </a:extLst>
            </p:cNvPr>
            <p:cNvSpPr>
              <a:spLocks noChangeShapeType="1"/>
            </p:cNvSpPr>
            <p:nvPr/>
          </p:nvSpPr>
          <p:spPr bwMode="auto">
            <a:xfrm>
              <a:off x="3584" y="3306"/>
              <a:ext cx="229" cy="0"/>
            </a:xfrm>
            <a:prstGeom prst="line">
              <a:avLst/>
            </a:prstGeom>
            <a:noFill/>
            <a:ln w="38100" cap="flat">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94114867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1859</TotalTime>
  <Words>1095</Words>
  <Application>Microsoft Office PowerPoint</Application>
  <PresentationFormat>Widescreen</PresentationFormat>
  <Paragraphs>218</Paragraphs>
  <Slides>13</Slides>
  <Notes>13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Aptos</vt:lpstr>
      <vt:lpstr>Aptos Display</vt:lpstr>
      <vt:lpstr>Arial</vt:lpstr>
      <vt:lpstr>Calibri</vt:lpstr>
      <vt:lpstr>Segoe UI</vt:lpstr>
      <vt:lpstr>Office Theme</vt:lpstr>
      <vt:lpstr>Investigating Trophic Dynamics in Lake Okeechobee’s Pelagic Zone</vt:lpstr>
      <vt:lpstr>Lake Okeechobee</vt:lpstr>
      <vt:lpstr>In Theory…</vt:lpstr>
      <vt:lpstr>Plankton</vt:lpstr>
      <vt:lpstr>The Project</vt:lpstr>
      <vt:lpstr>Phytoplankton</vt:lpstr>
      <vt:lpstr>Microzooplankton</vt:lpstr>
      <vt:lpstr>Macrozooplankton</vt:lpstr>
      <vt:lpstr>A Spatial Scale</vt:lpstr>
      <vt:lpstr>Who Influences Who?</vt:lpstr>
      <vt:lpstr>Back to the Questions at Hand…</vt:lpstr>
      <vt:lpstr>What’s Next?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Swigris, Anna</dc:creator>
  <cp:lastModifiedBy>Swigris, Anna</cp:lastModifiedBy>
  <cp:revision>65</cp:revision>
  <cp:lastPrinted>2025-03-31T12:20:43Z</cp:lastPrinted>
  <dcterms:created xsi:type="dcterms:W3CDTF">2025-03-28T13:59:37Z</dcterms:created>
  <dcterms:modified xsi:type="dcterms:W3CDTF">2025-04-17T15:52:35Z</dcterms:modified>
</cp:coreProperties>
</file>